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354" r:id="rId4"/>
    <p:sldId id="363" r:id="rId5"/>
    <p:sldId id="263" r:id="rId6"/>
    <p:sldId id="367" r:id="rId7"/>
    <p:sldId id="355" r:id="rId8"/>
    <p:sldId id="358" r:id="rId9"/>
    <p:sldId id="357" r:id="rId10"/>
    <p:sldId id="366" r:id="rId11"/>
    <p:sldId id="360" r:id="rId12"/>
    <p:sldId id="361" r:id="rId13"/>
    <p:sldId id="365" r:id="rId14"/>
    <p:sldId id="364" r:id="rId15"/>
    <p:sldId id="362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9CA"/>
    <a:srgbClr val="458346"/>
    <a:srgbClr val="216800"/>
    <a:srgbClr val="7FBB3E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086" y="33"/>
      </p:cViewPr>
      <p:guideLst>
        <p:guide orient="horz" pos="2183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A6D72-0E60-403F-A6C6-60CD109CE6B6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13E52-4A83-4C36-8546-ACEEC05B6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66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3E52-4A83-4C36-8546-ACEEC05B693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60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3E52-4A83-4C36-8546-ACEEC05B693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2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3E52-4A83-4C36-8546-ACEEC05B693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76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8A26C-F076-4726-BE5B-068954D5F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920D94-629C-4832-BF2C-458B28613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4A8FA9-FA78-464F-AACE-66FA235F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EB96BD-7242-4AA5-94E6-EB3C8481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7F0A28-17BD-4A73-BD7B-74FD0307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4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23EA1-02B3-4910-A905-C4138F0F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782AB2-6D91-4115-AC34-B9CDA190F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993A9-217E-4998-A7F7-1A70B4FCE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20352B-3558-4675-B82F-3251BC1F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8042BF-9A92-4DED-A9BA-7A19939F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442606-5978-4777-8BA9-D4FC7AF0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9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528EB-5AE4-4E66-8138-A62ADEDA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239E84-100F-4DED-B431-AD501CE68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2F49F2-A2A3-4203-8F0E-EF57FC8C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68E80C-2EF6-4C38-94D6-F8E7B52A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EF99D8-0F47-425C-8C92-2CE09E31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DFDB9C-E163-4C2C-9F8C-D42A36E9A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BCB1F8-A8FC-40B8-84E4-B51918E85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BAAADB-24EC-4629-B32F-0C3BBF2B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081E03-A0DB-4881-9F79-F2731CE5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730D49-D8FE-41B4-80BA-2328F821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7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17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2023/3/22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0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27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A8024-2346-4CCE-8D6B-144C22E2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95F1C7-36DF-463A-B4DB-E2CF45017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E90E7D-20FA-40BD-8D4B-3335F9D6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16FA15-25B8-4BE6-8D5F-060422DC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E7683B-6D63-428B-ACE9-62F29FC6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1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89CB5-B4D9-49BC-975A-427012C8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5D1E8A-04C6-4E60-B7F3-A99512FAD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0E824D-415B-4F2D-AB76-133E52F3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DDF48-27CC-4477-858E-6D21C837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A03949-6022-49E3-A479-1445ED66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60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C9603-BC85-424F-807D-C9DB4863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927E7C-F5E5-46AE-ADEC-C04D7A29A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4541C7-3E66-4C4A-8C31-2E30A48CD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39747B-AC44-43B9-9E7B-11EE8D02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ABE54D-5397-4D1D-B57D-CCCE9DAA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C8C69-7E8D-430A-B43C-74F82A3A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56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C9603-BC85-424F-807D-C9DB4863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927E7C-F5E5-46AE-ADEC-C04D7A29A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4541C7-3E66-4C4A-8C31-2E30A48CD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39747B-AC44-43B9-9E7B-11EE8D02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ABE54D-5397-4D1D-B57D-CCCE9DAA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C8C69-7E8D-430A-B43C-74F82A3A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5816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C54769F-2991-4C88-8448-268BB310CD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F5F1549-81B1-4C7D-8218-114944FDB8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140"/>
            <a:ext cx="12192000" cy="4445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245E820-11BA-4577-A532-F7B7514AB0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160" y="2179460"/>
            <a:ext cx="12192000" cy="4445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D0DE5E-9418-4B7E-AF04-30C61407B7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80" y="1970373"/>
            <a:ext cx="12192000" cy="4445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E300C6B-F4BF-4D1A-A171-C3D0A81016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2693"/>
            <a:ext cx="12192000" cy="4445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775C586-CF92-460E-AC78-D067E4A7EE7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353" y="2138680"/>
            <a:ext cx="12192000" cy="4445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EE9C8D4-A719-4188-9A81-19D6C57868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7" y="2221725"/>
            <a:ext cx="12192000" cy="4445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2826AD2-3295-4612-B154-B13B94A7911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80" y="2157375"/>
            <a:ext cx="12192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9EC1AB-192E-435E-BD29-F96CEF0C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AE8ADA-4C62-4F40-B37D-8FCCF321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D7AAC6-4C83-4B11-BC6B-AE8F19B2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464B68-E2B3-42A3-8412-3E28B6C06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3" r="17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9190ABA-A029-430D-98EC-E4CB66084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1" y="136525"/>
            <a:ext cx="813777" cy="1061884"/>
          </a:xfrm>
          <a:prstGeom prst="rect">
            <a:avLst/>
          </a:prstGeom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0AC4D7E-44F0-4D0D-89E9-C409620EAC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912" y="372192"/>
            <a:ext cx="5413375" cy="590550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011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89CB51-A449-47CA-BF30-7BA7C650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A403F0-AF6D-415D-ACF3-BC94E4AD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D30DF2-454F-432B-874D-0465F0E5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4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F41D48-4EB8-47B6-9AAC-69A1D185A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ABE5BE-558A-4CD9-8C0D-9B6DA20E9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4F5186-287B-4D05-9332-5D27ABAD6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3225C0-402E-44CF-AA1B-78675B65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A76FFA-83B1-4F6C-A5D5-D7FB5502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5666BB-B83D-420B-A99A-ADB64790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8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331EB9-212E-4A35-956E-18A08B66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89E457-6DB3-4CBB-8AA7-9C851700F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FE4ABB-634C-4E59-B52D-0F61EDABB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359D-C0B1-42F8-B4E7-D78CB0FE1CD1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0327A5-CAC6-45B3-B3E1-40CB478D4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9AD35C-90CD-48EB-A9AA-2CDA11233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842D5-FDBD-4CCF-9ADF-8C616ED5D9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48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60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8D42C8-662D-43C3-829C-B32129DBE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r="175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B63A22D-6D60-4689-8336-A96DCC39E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89" y="134912"/>
            <a:ext cx="1192219" cy="155570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DA59604-B3E7-4E37-B007-775290E27C0C}"/>
              </a:ext>
            </a:extLst>
          </p:cNvPr>
          <p:cNvSpPr txBox="1"/>
          <p:nvPr/>
        </p:nvSpPr>
        <p:spPr>
          <a:xfrm>
            <a:off x="578993" y="1825531"/>
            <a:ext cx="1103401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lt"/>
              </a:rPr>
              <a:t>經濟部工業局</a:t>
            </a:r>
            <a:endParaRPr lang="en-US" altLang="zh-CN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lt"/>
              </a:rPr>
              <a:t>112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lt"/>
              </a:rPr>
              <a:t>年度「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製造部門淨零轉型推動計畫」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TW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lt"/>
              </a:rPr>
              <a:t>1+N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碳管理示範團隊</a:t>
            </a:r>
            <a:endParaRPr lang="zh-CN" altLang="zh-CN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D4D6A35-23B7-4BCA-B11E-43FF8E2E9470}"/>
              </a:ext>
            </a:extLst>
          </p:cNvPr>
          <p:cNvSpPr txBox="1"/>
          <p:nvPr/>
        </p:nvSpPr>
        <p:spPr>
          <a:xfrm>
            <a:off x="2647261" y="3979967"/>
            <a:ext cx="716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申請單位：○○○○○○○○</a:t>
            </a:r>
            <a:endParaRPr lang="zh-CN" altLang="en-US" sz="30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3" name="文本框 10">
            <a:extLst>
              <a:ext uri="{FF2B5EF4-FFF2-40B4-BE49-F238E27FC236}">
                <a16:creationId xmlns:a16="http://schemas.microsoft.com/office/drawing/2014/main" id="{50EDDA12-C6EE-C0CB-D717-7FDFA593FBAC}"/>
              </a:ext>
            </a:extLst>
          </p:cNvPr>
          <p:cNvSpPr txBox="1"/>
          <p:nvPr/>
        </p:nvSpPr>
        <p:spPr>
          <a:xfrm>
            <a:off x="1890259" y="4693820"/>
            <a:ext cx="7167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簡報人：○○○</a:t>
            </a:r>
            <a:endParaRPr lang="zh-CN" altLang="en-US" sz="30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08BD78B-EB9A-DE23-9E6F-FD0AB2EF12AE}"/>
              </a:ext>
            </a:extLst>
          </p:cNvPr>
          <p:cNvSpPr txBox="1"/>
          <p:nvPr/>
        </p:nvSpPr>
        <p:spPr>
          <a:xfrm>
            <a:off x="455326" y="321851"/>
            <a:ext cx="60972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lnSpc>
                <a:spcPts val="1800"/>
              </a:lnSpc>
            </a:pPr>
            <a:r>
              <a:rPr lang="zh-TW" altLang="zh-TW" sz="1800" b="1" spc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附件</a:t>
            </a:r>
            <a:r>
              <a:rPr lang="zh-TW" altLang="en-US" sz="1800" b="1" spc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七</a:t>
            </a:r>
            <a:endParaRPr lang="zh-TW" altLang="zh-TW" sz="1600" spc="2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E936C8-5642-C299-0EFA-4BE9C87408C7}"/>
              </a:ext>
            </a:extLst>
          </p:cNvPr>
          <p:cNvSpPr/>
          <p:nvPr/>
        </p:nvSpPr>
        <p:spPr>
          <a:xfrm>
            <a:off x="442210" y="262328"/>
            <a:ext cx="914400" cy="382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1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3D63414-053B-5199-5E7D-EE58DC3F0053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五、輔導人員輔導經驗與實績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929683F-ED40-58D3-04CA-A21941D3B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077897"/>
              </p:ext>
            </p:extLst>
          </p:nvPr>
        </p:nvGraphicFramePr>
        <p:xfrm>
          <a:off x="893362" y="1417020"/>
          <a:ext cx="10615976" cy="2970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907">
                  <a:extLst>
                    <a:ext uri="{9D8B030D-6E8A-4147-A177-3AD203B41FA5}">
                      <a16:colId xmlns:a16="http://schemas.microsoft.com/office/drawing/2014/main" val="3630426642"/>
                    </a:ext>
                  </a:extLst>
                </a:gridCol>
                <a:gridCol w="1380664">
                  <a:extLst>
                    <a:ext uri="{9D8B030D-6E8A-4147-A177-3AD203B41FA5}">
                      <a16:colId xmlns:a16="http://schemas.microsoft.com/office/drawing/2014/main" val="2199468397"/>
                    </a:ext>
                  </a:extLst>
                </a:gridCol>
                <a:gridCol w="1380664">
                  <a:extLst>
                    <a:ext uri="{9D8B030D-6E8A-4147-A177-3AD203B41FA5}">
                      <a16:colId xmlns:a16="http://schemas.microsoft.com/office/drawing/2014/main" val="2869611124"/>
                    </a:ext>
                  </a:extLst>
                </a:gridCol>
                <a:gridCol w="1380664">
                  <a:extLst>
                    <a:ext uri="{9D8B030D-6E8A-4147-A177-3AD203B41FA5}">
                      <a16:colId xmlns:a16="http://schemas.microsoft.com/office/drawing/2014/main" val="1373898281"/>
                    </a:ext>
                  </a:extLst>
                </a:gridCol>
                <a:gridCol w="4729077">
                  <a:extLst>
                    <a:ext uri="{9D8B030D-6E8A-4147-A177-3AD203B41FA5}">
                      <a16:colId xmlns:a16="http://schemas.microsoft.com/office/drawing/2014/main" val="3791999523"/>
                    </a:ext>
                  </a:extLst>
                </a:gridCol>
              </a:tblGrid>
              <a:tr h="4379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輔導人員姓名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學歷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職級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年資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相關證照及輔導經驗、實績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42109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59005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53741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79911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52487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40653626-AD3E-B7C4-E9B0-8101774BB5E3}"/>
              </a:ext>
            </a:extLst>
          </p:cNvPr>
          <p:cNvSpPr txBox="1"/>
          <p:nvPr/>
        </p:nvSpPr>
        <p:spPr>
          <a:xfrm>
            <a:off x="10129961" y="993245"/>
            <a:ext cx="213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11677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BD16089-43FB-3416-F497-0026BE9E2809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六、執行期程規劃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與人力配置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id="{4155823E-1CA5-BF1A-5F49-DC602CE41A0E}"/>
              </a:ext>
            </a:extLst>
          </p:cNvPr>
          <p:cNvSpPr txBox="1">
            <a:spLocks/>
          </p:cNvSpPr>
          <p:nvPr/>
        </p:nvSpPr>
        <p:spPr>
          <a:xfrm>
            <a:off x="554118" y="928588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期程規劃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89C4B08-F492-C580-06C0-1BA97B8C9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91823"/>
              </p:ext>
            </p:extLst>
          </p:nvPr>
        </p:nvGraphicFramePr>
        <p:xfrm>
          <a:off x="272104" y="1827763"/>
          <a:ext cx="11676050" cy="353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45">
                  <a:extLst>
                    <a:ext uri="{9D8B030D-6E8A-4147-A177-3AD203B41FA5}">
                      <a16:colId xmlns:a16="http://schemas.microsoft.com/office/drawing/2014/main" val="1913022095"/>
                    </a:ext>
                  </a:extLst>
                </a:gridCol>
                <a:gridCol w="947265">
                  <a:extLst>
                    <a:ext uri="{9D8B030D-6E8A-4147-A177-3AD203B41FA5}">
                      <a16:colId xmlns:a16="http://schemas.microsoft.com/office/drawing/2014/main" val="2579415708"/>
                    </a:ext>
                  </a:extLst>
                </a:gridCol>
                <a:gridCol w="1167605">
                  <a:extLst>
                    <a:ext uri="{9D8B030D-6E8A-4147-A177-3AD203B41FA5}">
                      <a16:colId xmlns:a16="http://schemas.microsoft.com/office/drawing/2014/main" val="2309329061"/>
                    </a:ext>
                  </a:extLst>
                </a:gridCol>
                <a:gridCol w="1167605">
                  <a:extLst>
                    <a:ext uri="{9D8B030D-6E8A-4147-A177-3AD203B41FA5}">
                      <a16:colId xmlns:a16="http://schemas.microsoft.com/office/drawing/2014/main" val="721684387"/>
                    </a:ext>
                  </a:extLst>
                </a:gridCol>
                <a:gridCol w="1167605">
                  <a:extLst>
                    <a:ext uri="{9D8B030D-6E8A-4147-A177-3AD203B41FA5}">
                      <a16:colId xmlns:a16="http://schemas.microsoft.com/office/drawing/2014/main" val="1668685883"/>
                    </a:ext>
                  </a:extLst>
                </a:gridCol>
                <a:gridCol w="1167605">
                  <a:extLst>
                    <a:ext uri="{9D8B030D-6E8A-4147-A177-3AD203B41FA5}">
                      <a16:colId xmlns:a16="http://schemas.microsoft.com/office/drawing/2014/main" val="2606706858"/>
                    </a:ext>
                  </a:extLst>
                </a:gridCol>
                <a:gridCol w="1167605">
                  <a:extLst>
                    <a:ext uri="{9D8B030D-6E8A-4147-A177-3AD203B41FA5}">
                      <a16:colId xmlns:a16="http://schemas.microsoft.com/office/drawing/2014/main" val="2460405767"/>
                    </a:ext>
                  </a:extLst>
                </a:gridCol>
                <a:gridCol w="1167605">
                  <a:extLst>
                    <a:ext uri="{9D8B030D-6E8A-4147-A177-3AD203B41FA5}">
                      <a16:colId xmlns:a16="http://schemas.microsoft.com/office/drawing/2014/main" val="3155547180"/>
                    </a:ext>
                  </a:extLst>
                </a:gridCol>
                <a:gridCol w="1167605">
                  <a:extLst>
                    <a:ext uri="{9D8B030D-6E8A-4147-A177-3AD203B41FA5}">
                      <a16:colId xmlns:a16="http://schemas.microsoft.com/office/drawing/2014/main" val="3167062087"/>
                    </a:ext>
                  </a:extLst>
                </a:gridCol>
                <a:gridCol w="1167605">
                  <a:extLst>
                    <a:ext uri="{9D8B030D-6E8A-4147-A177-3AD203B41FA5}">
                      <a16:colId xmlns:a16="http://schemas.microsoft.com/office/drawing/2014/main" val="1680203409"/>
                    </a:ext>
                  </a:extLst>
                </a:gridCol>
              </a:tblGrid>
              <a:tr h="464517">
                <a:tc>
                  <a:txBody>
                    <a:bodyPr/>
                    <a:lstStyle/>
                    <a:p>
                      <a:r>
                        <a:rPr lang="en-US" altLang="zh-TW" dirty="0"/>
                        <a:t>       </a:t>
                      </a:r>
                      <a:r>
                        <a:rPr lang="zh-TW" altLang="en-US" dirty="0"/>
                        <a:t>   月份</a:t>
                      </a:r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r>
                        <a:rPr lang="zh-TW" altLang="en-US" dirty="0"/>
                        <a:t> 工作項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4</a:t>
                      </a:r>
                      <a:r>
                        <a:rPr lang="zh-TW" altLang="en-US" sz="20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5</a:t>
                      </a:r>
                      <a:r>
                        <a:rPr lang="zh-TW" altLang="en-US" sz="20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6</a:t>
                      </a:r>
                      <a:r>
                        <a:rPr lang="zh-TW" altLang="en-US" sz="20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7</a:t>
                      </a:r>
                      <a:r>
                        <a:rPr lang="zh-TW" altLang="en-US" sz="20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8</a:t>
                      </a:r>
                      <a:r>
                        <a:rPr lang="zh-TW" altLang="en-US" sz="20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9</a:t>
                      </a:r>
                      <a:r>
                        <a:rPr lang="zh-TW" altLang="en-US" sz="20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10</a:t>
                      </a:r>
                      <a:r>
                        <a:rPr lang="zh-TW" altLang="en-US" sz="20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11</a:t>
                      </a:r>
                      <a:r>
                        <a:rPr lang="zh-TW" altLang="en-US" sz="20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12</a:t>
                      </a:r>
                      <a:r>
                        <a:rPr lang="zh-TW" altLang="en-US" sz="20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03631"/>
                  </a:ext>
                </a:extLst>
              </a:tr>
              <a:tr h="5243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90949"/>
                  </a:ext>
                </a:extLst>
              </a:tr>
              <a:tr h="5243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81665"/>
                  </a:ext>
                </a:extLst>
              </a:tr>
              <a:tr h="5243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08655"/>
                  </a:ext>
                </a:extLst>
              </a:tr>
              <a:tr h="5243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64853"/>
                  </a:ext>
                </a:extLst>
              </a:tr>
              <a:tr h="52437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75519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31F8F0B6-AA48-AA0D-4289-C352241F12A4}"/>
              </a:ext>
            </a:extLst>
          </p:cNvPr>
          <p:cNvSpPr txBox="1"/>
          <p:nvPr/>
        </p:nvSpPr>
        <p:spPr>
          <a:xfrm>
            <a:off x="10487770" y="1432522"/>
            <a:ext cx="213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39883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80FF7FC-90F7-938A-7C1B-BCBEB3465261}"/>
              </a:ext>
            </a:extLst>
          </p:cNvPr>
          <p:cNvSpPr txBox="1">
            <a:spLocks/>
          </p:cNvSpPr>
          <p:nvPr/>
        </p:nvSpPr>
        <p:spPr>
          <a:xfrm>
            <a:off x="516393" y="483316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查核點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52815552-4BA1-ECA2-CF16-D8012BFA4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231981"/>
              </p:ext>
            </p:extLst>
          </p:nvPr>
        </p:nvGraphicFramePr>
        <p:xfrm>
          <a:off x="516393" y="1202397"/>
          <a:ext cx="11159214" cy="4226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044">
                  <a:extLst>
                    <a:ext uri="{9D8B030D-6E8A-4147-A177-3AD203B41FA5}">
                      <a16:colId xmlns:a16="http://schemas.microsoft.com/office/drawing/2014/main" val="2076942969"/>
                    </a:ext>
                  </a:extLst>
                </a:gridCol>
                <a:gridCol w="5904432">
                  <a:extLst>
                    <a:ext uri="{9D8B030D-6E8A-4147-A177-3AD203B41FA5}">
                      <a16:colId xmlns:a16="http://schemas.microsoft.com/office/drawing/2014/main" val="3083605755"/>
                    </a:ext>
                  </a:extLst>
                </a:gridCol>
                <a:gridCol w="3719738">
                  <a:extLst>
                    <a:ext uri="{9D8B030D-6E8A-4147-A177-3AD203B41FA5}">
                      <a16:colId xmlns:a16="http://schemas.microsoft.com/office/drawing/2014/main" val="1226249966"/>
                    </a:ext>
                  </a:extLst>
                </a:gridCol>
              </a:tblGrid>
              <a:tr h="5654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查核點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查核時間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查核項目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21343"/>
                  </a:ext>
                </a:extLst>
              </a:tr>
              <a:tr h="7321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/>
                        <a:t>1</a:t>
                      </a:r>
                      <a:endParaRPr lang="zh-TW" alt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539296"/>
                  </a:ext>
                </a:extLst>
              </a:tr>
              <a:tr h="7321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/>
                        <a:t>2</a:t>
                      </a:r>
                      <a:endParaRPr lang="zh-TW" alt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677470"/>
                  </a:ext>
                </a:extLst>
              </a:tr>
              <a:tr h="7321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/>
                        <a:t>3</a:t>
                      </a:r>
                      <a:endParaRPr lang="zh-TW" alt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674263"/>
                  </a:ext>
                </a:extLst>
              </a:tr>
              <a:tr h="7321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/>
                        <a:t>4</a:t>
                      </a:r>
                      <a:endParaRPr lang="zh-TW" alt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27466"/>
                  </a:ext>
                </a:extLst>
              </a:tr>
              <a:tr h="7321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600" dirty="0"/>
                        <a:t>5</a:t>
                      </a:r>
                      <a:endParaRPr lang="zh-TW" alt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77265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51532D76-2EFC-3A83-74E5-AEAF858E1A1D}"/>
              </a:ext>
            </a:extLst>
          </p:cNvPr>
          <p:cNvSpPr txBox="1"/>
          <p:nvPr/>
        </p:nvSpPr>
        <p:spPr>
          <a:xfrm>
            <a:off x="10228570" y="788986"/>
            <a:ext cx="213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6513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5A88D97-E54B-F810-5267-9199380F5A9F}"/>
              </a:ext>
            </a:extLst>
          </p:cNvPr>
          <p:cNvSpPr txBox="1">
            <a:spLocks/>
          </p:cNvSpPr>
          <p:nvPr/>
        </p:nvSpPr>
        <p:spPr>
          <a:xfrm>
            <a:off x="989495" y="552010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人力配置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088F50AB-3AD8-1671-24B7-11D90B027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00150"/>
              </p:ext>
            </p:extLst>
          </p:nvPr>
        </p:nvGraphicFramePr>
        <p:xfrm>
          <a:off x="989495" y="1276257"/>
          <a:ext cx="9946199" cy="3577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791">
                  <a:extLst>
                    <a:ext uri="{9D8B030D-6E8A-4147-A177-3AD203B41FA5}">
                      <a16:colId xmlns:a16="http://schemas.microsoft.com/office/drawing/2014/main" val="2222863012"/>
                    </a:ext>
                  </a:extLst>
                </a:gridCol>
                <a:gridCol w="2042602">
                  <a:extLst>
                    <a:ext uri="{9D8B030D-6E8A-4147-A177-3AD203B41FA5}">
                      <a16:colId xmlns:a16="http://schemas.microsoft.com/office/drawing/2014/main" val="2216895586"/>
                    </a:ext>
                  </a:extLst>
                </a:gridCol>
                <a:gridCol w="2042602">
                  <a:extLst>
                    <a:ext uri="{9D8B030D-6E8A-4147-A177-3AD203B41FA5}">
                      <a16:colId xmlns:a16="http://schemas.microsoft.com/office/drawing/2014/main" val="1462358704"/>
                    </a:ext>
                  </a:extLst>
                </a:gridCol>
                <a:gridCol w="2042602">
                  <a:extLst>
                    <a:ext uri="{9D8B030D-6E8A-4147-A177-3AD203B41FA5}">
                      <a16:colId xmlns:a16="http://schemas.microsoft.com/office/drawing/2014/main" val="1972544712"/>
                    </a:ext>
                  </a:extLst>
                </a:gridCol>
                <a:gridCol w="2042602">
                  <a:extLst>
                    <a:ext uri="{9D8B030D-6E8A-4147-A177-3AD203B41FA5}">
                      <a16:colId xmlns:a16="http://schemas.microsoft.com/office/drawing/2014/main" val="4290005"/>
                    </a:ext>
                  </a:extLst>
                </a:gridCol>
              </a:tblGrid>
              <a:tr h="5604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姓名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經歷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年資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本計畫擔任職務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投入人月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63071"/>
                  </a:ext>
                </a:extLst>
              </a:tr>
              <a:tr h="60348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81457"/>
                  </a:ext>
                </a:extLst>
              </a:tr>
              <a:tr h="60348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5857"/>
                  </a:ext>
                </a:extLst>
              </a:tr>
              <a:tr h="60348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19420"/>
                  </a:ext>
                </a:extLst>
              </a:tr>
              <a:tr h="60348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740484"/>
                  </a:ext>
                </a:extLst>
              </a:tr>
              <a:tr h="60348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73657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FE5F8A19-FE77-B93B-E14C-222DB5C8309C}"/>
              </a:ext>
            </a:extLst>
          </p:cNvPr>
          <p:cNvSpPr txBox="1"/>
          <p:nvPr/>
        </p:nvSpPr>
        <p:spPr>
          <a:xfrm>
            <a:off x="9565420" y="914133"/>
            <a:ext cx="213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30038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id="{9CA3762F-F105-59D9-0972-9ADDC4A0F159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七、經費預算表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B757226-0AB6-1714-D0D5-5F51624FB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56074"/>
              </p:ext>
            </p:extLst>
          </p:nvPr>
        </p:nvGraphicFramePr>
        <p:xfrm>
          <a:off x="295272" y="951876"/>
          <a:ext cx="11573196" cy="5746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151">
                  <a:extLst>
                    <a:ext uri="{9D8B030D-6E8A-4147-A177-3AD203B41FA5}">
                      <a16:colId xmlns:a16="http://schemas.microsoft.com/office/drawing/2014/main" val="3733607053"/>
                    </a:ext>
                  </a:extLst>
                </a:gridCol>
                <a:gridCol w="2263515">
                  <a:extLst>
                    <a:ext uri="{9D8B030D-6E8A-4147-A177-3AD203B41FA5}">
                      <a16:colId xmlns:a16="http://schemas.microsoft.com/office/drawing/2014/main" val="1372092244"/>
                    </a:ext>
                  </a:extLst>
                </a:gridCol>
                <a:gridCol w="1364105">
                  <a:extLst>
                    <a:ext uri="{9D8B030D-6E8A-4147-A177-3AD203B41FA5}">
                      <a16:colId xmlns:a16="http://schemas.microsoft.com/office/drawing/2014/main" val="228667664"/>
                    </a:ext>
                  </a:extLst>
                </a:gridCol>
                <a:gridCol w="2272726">
                  <a:extLst>
                    <a:ext uri="{9D8B030D-6E8A-4147-A177-3AD203B41FA5}">
                      <a16:colId xmlns:a16="http://schemas.microsoft.com/office/drawing/2014/main" val="678948110"/>
                    </a:ext>
                  </a:extLst>
                </a:gridCol>
                <a:gridCol w="4326699">
                  <a:extLst>
                    <a:ext uri="{9D8B030D-6E8A-4147-A177-3AD203B41FA5}">
                      <a16:colId xmlns:a16="http://schemas.microsoft.com/office/drawing/2014/main" val="3113436619"/>
                    </a:ext>
                  </a:extLst>
                </a:gridCol>
              </a:tblGrid>
              <a:tr h="494675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費用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項目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預算數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契約經費合計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計算方式說明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520267"/>
                  </a:ext>
                </a:extLst>
              </a:tr>
              <a:tr h="3522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金額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占總經費</a:t>
                      </a:r>
                      <a:r>
                        <a:rPr lang="en-US" sz="1400" kern="100" dirty="0">
                          <a:effectLst/>
                        </a:rPr>
                        <a:t>%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extLst>
                  <a:ext uri="{0D108BD9-81ED-4DB2-BD59-A6C34878D82A}">
                    <a16:rowId xmlns:a16="http://schemas.microsoft.com/office/drawing/2014/main" val="2899050824"/>
                  </a:ext>
                </a:extLst>
              </a:tr>
              <a:tr h="322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一、執行費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extLst>
                  <a:ext uri="{0D108BD9-81ED-4DB2-BD59-A6C34878D82A}">
                    <a16:rowId xmlns:a16="http://schemas.microsoft.com/office/drawing/2014/main" val="3599796396"/>
                  </a:ext>
                </a:extLst>
              </a:tr>
              <a:tr h="937817">
                <a:tc>
                  <a:txBody>
                    <a:bodyPr/>
                    <a:lstStyle/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碳盤查診斷</a:t>
                      </a:r>
                    </a:p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及節能診斷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(A)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(A)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(A)/(M)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extLst>
                  <a:ext uri="{0D108BD9-81ED-4DB2-BD59-A6C34878D82A}">
                    <a16:rowId xmlns:a16="http://schemas.microsoft.com/office/drawing/2014/main" val="778195103"/>
                  </a:ext>
                </a:extLst>
              </a:tr>
              <a:tr h="222820">
                <a:tc>
                  <a:txBody>
                    <a:bodyPr/>
                    <a:lstStyle/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講習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(B)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(B)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(B)/(M)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extLst>
                  <a:ext uri="{0D108BD9-81ED-4DB2-BD59-A6C34878D82A}">
                    <a16:rowId xmlns:a16="http://schemas.microsoft.com/office/drawing/2014/main" val="3202789780"/>
                  </a:ext>
                </a:extLst>
              </a:tr>
              <a:tr h="857154">
                <a:tc>
                  <a:txBody>
                    <a:bodyPr/>
                    <a:lstStyle/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碳盤查查證輔導及節能診斷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(C)</a:t>
                      </a:r>
                      <a:r>
                        <a:rPr lang="zh-TW" sz="1400" kern="100">
                          <a:effectLst/>
                        </a:rPr>
                        <a:t>註</a:t>
                      </a:r>
                      <a:r>
                        <a:rPr lang="en-US" sz="1400" kern="100">
                          <a:effectLst/>
                        </a:rPr>
                        <a:t>2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(E)</a:t>
                      </a:r>
                      <a:r>
                        <a:rPr lang="zh-TW" sz="1400" kern="100">
                          <a:effectLst/>
                        </a:rPr>
                        <a:t>註</a:t>
                      </a: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(E)/(M)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extLst>
                  <a:ext uri="{0D108BD9-81ED-4DB2-BD59-A6C34878D82A}">
                    <a16:rowId xmlns:a16="http://schemas.microsoft.com/office/drawing/2014/main" val="2741694078"/>
                  </a:ext>
                </a:extLst>
              </a:tr>
              <a:tr h="699485">
                <a:tc>
                  <a:txBody>
                    <a:bodyPr/>
                    <a:lstStyle/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產品碳足跡</a:t>
                      </a:r>
                    </a:p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查證輔導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(D)</a:t>
                      </a:r>
                      <a:r>
                        <a:rPr lang="zh-TW" sz="1400" kern="100">
                          <a:effectLst/>
                        </a:rPr>
                        <a:t>註</a:t>
                      </a:r>
                      <a:r>
                        <a:rPr lang="en-US" sz="1400" kern="100">
                          <a:effectLst/>
                        </a:rPr>
                        <a:t>2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(F)</a:t>
                      </a:r>
                      <a:r>
                        <a:rPr lang="zh-TW" sz="1400" kern="100">
                          <a:effectLst/>
                        </a:rPr>
                        <a:t>註</a:t>
                      </a: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(F)/(M)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extLst>
                  <a:ext uri="{0D108BD9-81ED-4DB2-BD59-A6C34878D82A}">
                    <a16:rowId xmlns:a16="http://schemas.microsoft.com/office/drawing/2014/main" val="431785182"/>
                  </a:ext>
                </a:extLst>
              </a:tr>
              <a:tr h="461152">
                <a:tc>
                  <a:txBody>
                    <a:bodyPr/>
                    <a:lstStyle/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小計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(I)=(A)+(B)+(C)+(D)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extLst>
                  <a:ext uri="{0D108BD9-81ED-4DB2-BD59-A6C34878D82A}">
                    <a16:rowId xmlns:a16="http://schemas.microsoft.com/office/drawing/2014/main" val="2676393691"/>
                  </a:ext>
                </a:extLst>
              </a:tr>
              <a:tr h="699485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二、管理服務費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(L)=[(A)+(B)+(E)+(F)]*12%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(L)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(L)/(M)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extLst>
                  <a:ext uri="{0D108BD9-81ED-4DB2-BD59-A6C34878D82A}">
                    <a16:rowId xmlns:a16="http://schemas.microsoft.com/office/drawing/2014/main" val="4018984320"/>
                  </a:ext>
                </a:extLst>
              </a:tr>
              <a:tr h="6994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合計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請領契約經費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(M)=(A)+(B)+(E)+(F)+(L)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400" kern="100">
                          <a:effectLst/>
                        </a:rPr>
                        <a:t>(M)/(M)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/>
                </a:tc>
                <a:extLst>
                  <a:ext uri="{0D108BD9-81ED-4DB2-BD59-A6C34878D82A}">
                    <a16:rowId xmlns:a16="http://schemas.microsoft.com/office/drawing/2014/main" val="3539302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6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493"/>
            <a:ext cx="5231129" cy="345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-216811" y="2928599"/>
            <a:ext cx="3963334" cy="1631216"/>
            <a:chOff x="291646" y="3036778"/>
            <a:chExt cx="3963811" cy="1631138"/>
          </a:xfrm>
        </p:grpSpPr>
        <p:sp>
          <p:nvSpPr>
            <p:cNvPr id="14367" name="文本框 5"/>
            <p:cNvSpPr txBox="1">
              <a:spLocks noChangeArrowheads="1"/>
            </p:cNvSpPr>
            <p:nvPr/>
          </p:nvSpPr>
          <p:spPr bwMode="auto">
            <a:xfrm>
              <a:off x="1182277" y="3744630"/>
              <a:ext cx="3073180" cy="92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TW" altLang="en-US" sz="5400" b="1" dirty="0">
                  <a:solidFill>
                    <a:srgbClr val="4B8E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簡報大綱</a:t>
              </a:r>
              <a:endParaRPr lang="zh-CN" altLang="en-US" sz="5400" b="1" dirty="0">
                <a:solidFill>
                  <a:srgbClr val="4B8E3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8" name="文本框 7"/>
            <p:cNvSpPr txBox="1">
              <a:spLocks noChangeArrowheads="1"/>
            </p:cNvSpPr>
            <p:nvPr/>
          </p:nvSpPr>
          <p:spPr bwMode="auto">
            <a:xfrm>
              <a:off x="291646" y="3036778"/>
              <a:ext cx="3772354" cy="707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endParaRPr lang="zh-CN" altLang="en-US" sz="4000" dirty="0">
                <a:solidFill>
                  <a:srgbClr val="4B8E37"/>
                </a:solidFill>
                <a:latin typeface="微软雅黑" pitchFamily="34" charset="-122"/>
              </a:endParaRPr>
            </a:p>
          </p:txBody>
        </p:sp>
      </p:grpSp>
      <p:sp>
        <p:nvSpPr>
          <p:cNvPr id="9" name="矩形 14"/>
          <p:cNvSpPr/>
          <p:nvPr/>
        </p:nvSpPr>
        <p:spPr>
          <a:xfrm>
            <a:off x="0" y="6128491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" fmla="*/ 0 w 12192000"/>
              <a:gd name="connsiteY0" fmla="*/ 220133 h 884048"/>
              <a:gd name="connsiteX1" fmla="*/ 12192000 w 12192000"/>
              <a:gd name="connsiteY1" fmla="*/ 220133 h 884048"/>
              <a:gd name="connsiteX2" fmla="*/ 12192000 w 12192000"/>
              <a:gd name="connsiteY2" fmla="*/ 884048 h 884048"/>
              <a:gd name="connsiteX3" fmla="*/ 0 w 12192000"/>
              <a:gd name="connsiteY3" fmla="*/ 884048 h 884048"/>
              <a:gd name="connsiteX4" fmla="*/ 0 w 12192000"/>
              <a:gd name="connsiteY4" fmla="*/ 220133 h 884048"/>
              <a:gd name="connsiteX0" fmla="*/ 0 w 12192000"/>
              <a:gd name="connsiteY0" fmla="*/ 186551 h 850466"/>
              <a:gd name="connsiteX1" fmla="*/ 12192000 w 12192000"/>
              <a:gd name="connsiteY1" fmla="*/ 338951 h 850466"/>
              <a:gd name="connsiteX2" fmla="*/ 12192000 w 12192000"/>
              <a:gd name="connsiteY2" fmla="*/ 850466 h 850466"/>
              <a:gd name="connsiteX3" fmla="*/ 0 w 12192000"/>
              <a:gd name="connsiteY3" fmla="*/ 850466 h 850466"/>
              <a:gd name="connsiteX4" fmla="*/ 0 w 12192000"/>
              <a:gd name="connsiteY4" fmla="*/ 186551 h 850466"/>
              <a:gd name="connsiteX0" fmla="*/ 0 w 12192000"/>
              <a:gd name="connsiteY0" fmla="*/ 108198 h 772113"/>
              <a:gd name="connsiteX1" fmla="*/ 12192000 w 12192000"/>
              <a:gd name="connsiteY1" fmla="*/ 260598 h 772113"/>
              <a:gd name="connsiteX2" fmla="*/ 12192000 w 12192000"/>
              <a:gd name="connsiteY2" fmla="*/ 772113 h 772113"/>
              <a:gd name="connsiteX3" fmla="*/ 0 w 12192000"/>
              <a:gd name="connsiteY3" fmla="*/ 772113 h 772113"/>
              <a:gd name="connsiteX4" fmla="*/ 0 w 12192000"/>
              <a:gd name="connsiteY4" fmla="*/ 108198 h 77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14"/>
          <p:cNvSpPr/>
          <p:nvPr/>
        </p:nvSpPr>
        <p:spPr>
          <a:xfrm flipH="1">
            <a:off x="142474" y="6139761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" fmla="*/ 0 w 12192000"/>
              <a:gd name="connsiteY0" fmla="*/ 220133 h 884048"/>
              <a:gd name="connsiteX1" fmla="*/ 12192000 w 12192000"/>
              <a:gd name="connsiteY1" fmla="*/ 220133 h 884048"/>
              <a:gd name="connsiteX2" fmla="*/ 12192000 w 12192000"/>
              <a:gd name="connsiteY2" fmla="*/ 884048 h 884048"/>
              <a:gd name="connsiteX3" fmla="*/ 0 w 12192000"/>
              <a:gd name="connsiteY3" fmla="*/ 884048 h 884048"/>
              <a:gd name="connsiteX4" fmla="*/ 0 w 12192000"/>
              <a:gd name="connsiteY4" fmla="*/ 220133 h 884048"/>
              <a:gd name="connsiteX0" fmla="*/ 0 w 12192000"/>
              <a:gd name="connsiteY0" fmla="*/ 186551 h 850466"/>
              <a:gd name="connsiteX1" fmla="*/ 12192000 w 12192000"/>
              <a:gd name="connsiteY1" fmla="*/ 338951 h 850466"/>
              <a:gd name="connsiteX2" fmla="*/ 12192000 w 12192000"/>
              <a:gd name="connsiteY2" fmla="*/ 850466 h 850466"/>
              <a:gd name="connsiteX3" fmla="*/ 0 w 12192000"/>
              <a:gd name="connsiteY3" fmla="*/ 850466 h 850466"/>
              <a:gd name="connsiteX4" fmla="*/ 0 w 12192000"/>
              <a:gd name="connsiteY4" fmla="*/ 186551 h 850466"/>
              <a:gd name="connsiteX0" fmla="*/ 0 w 12192000"/>
              <a:gd name="connsiteY0" fmla="*/ 108198 h 772113"/>
              <a:gd name="connsiteX1" fmla="*/ 12192000 w 12192000"/>
              <a:gd name="connsiteY1" fmla="*/ 260598 h 772113"/>
              <a:gd name="connsiteX2" fmla="*/ 12192000 w 12192000"/>
              <a:gd name="connsiteY2" fmla="*/ 772113 h 772113"/>
              <a:gd name="connsiteX3" fmla="*/ 0 w 12192000"/>
              <a:gd name="connsiteY3" fmla="*/ 772113 h 772113"/>
              <a:gd name="connsiteX4" fmla="*/ 0 w 12192000"/>
              <a:gd name="connsiteY4" fmla="*/ 108198 h 77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6" name="组合 15">
            <a:extLst>
              <a:ext uri="{FF2B5EF4-FFF2-40B4-BE49-F238E27FC236}">
                <a16:creationId xmlns:a16="http://schemas.microsoft.com/office/drawing/2014/main" id="{8CCED1E8-C22A-6104-D8AD-E482EAA7689C}"/>
              </a:ext>
            </a:extLst>
          </p:cNvPr>
          <p:cNvGrpSpPr>
            <a:grpSpLocks/>
          </p:cNvGrpSpPr>
          <p:nvPr/>
        </p:nvGrpSpPr>
        <p:grpSpPr bwMode="auto">
          <a:xfrm>
            <a:off x="6104765" y="519063"/>
            <a:ext cx="4101047" cy="761832"/>
            <a:chOff x="6019805" y="954083"/>
            <a:chExt cx="4494109" cy="1031345"/>
          </a:xfrm>
        </p:grpSpPr>
        <p:sp>
          <p:nvSpPr>
            <p:cNvPr id="7" name="圆角矩形 10">
              <a:extLst>
                <a:ext uri="{FF2B5EF4-FFF2-40B4-BE49-F238E27FC236}">
                  <a16:creationId xmlns:a16="http://schemas.microsoft.com/office/drawing/2014/main" id="{EB8C832D-E8A9-3B66-5A23-A874BC90F96B}"/>
                </a:ext>
              </a:extLst>
            </p:cNvPr>
            <p:cNvSpPr/>
            <p:nvPr/>
          </p:nvSpPr>
          <p:spPr>
            <a:xfrm>
              <a:off x="6058232" y="12234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FA458DA3-1061-96C9-FE1D-5064CA39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19805" y="954083"/>
              <a:ext cx="505819" cy="1031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288F9E9-3996-9FB2-C8DA-16718FC9E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4552" y="1254877"/>
              <a:ext cx="3422807" cy="54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TW" sz="2000" b="1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</a:rPr>
                <a:t>1+N</a:t>
              </a:r>
              <a:r>
                <a:rPr lang="zh-TW" altLang="en-US" sz="2000" b="1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</a:rPr>
                <a:t>碳管理示範團隊總表</a:t>
              </a:r>
              <a:endParaRPr lang="en-US" altLang="zh-TW" sz="20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</a:endParaRPr>
            </a:p>
          </p:txBody>
        </p:sp>
        <p:sp>
          <p:nvSpPr>
            <p:cNvPr id="22" name="文本框 14">
              <a:extLst>
                <a:ext uri="{FF2B5EF4-FFF2-40B4-BE49-F238E27FC236}">
                  <a16:creationId xmlns:a16="http://schemas.microsoft.com/office/drawing/2014/main" id="{A48FDE09-9074-89D6-12E9-615A1DA3B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2607" y="1149161"/>
              <a:ext cx="431529" cy="53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F42C4399-BA1F-106D-A15A-C5E874D62203}"/>
              </a:ext>
            </a:extLst>
          </p:cNvPr>
          <p:cNvGrpSpPr/>
          <p:nvPr/>
        </p:nvGrpSpPr>
        <p:grpSpPr>
          <a:xfrm>
            <a:off x="6101767" y="1299101"/>
            <a:ext cx="3238335" cy="761833"/>
            <a:chOff x="6093002" y="903637"/>
            <a:chExt cx="3238335" cy="761833"/>
          </a:xfrm>
        </p:grpSpPr>
        <p:grpSp>
          <p:nvGrpSpPr>
            <p:cNvPr id="3" name="组合 15"/>
            <p:cNvGrpSpPr>
              <a:grpSpLocks/>
            </p:cNvGrpSpPr>
            <p:nvPr/>
          </p:nvGrpSpPr>
          <p:grpSpPr bwMode="auto">
            <a:xfrm>
              <a:off x="6159924" y="999622"/>
              <a:ext cx="3171413" cy="493473"/>
              <a:chOff x="6168776" y="1160247"/>
              <a:chExt cx="4455682" cy="668048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6168776" y="1221671"/>
                <a:ext cx="4455682" cy="6066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rgbClr val="3F7B33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365" name="文本框 13"/>
              <p:cNvSpPr txBox="1">
                <a:spLocks noChangeArrowheads="1"/>
              </p:cNvSpPr>
              <p:nvPr/>
            </p:nvSpPr>
            <p:spPr bwMode="auto">
              <a:xfrm>
                <a:off x="6963633" y="1233422"/>
                <a:ext cx="3422807" cy="541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微软雅黑" pitchFamily="34" charset="-122"/>
                  </a:rPr>
                  <a:t>申請單位基本資料</a:t>
                </a:r>
                <a:endParaRPr lang="en-US" altLang="zh-TW" sz="2000" b="1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14366" name="文本框 14"/>
              <p:cNvSpPr txBox="1">
                <a:spLocks noChangeArrowheads="1"/>
              </p:cNvSpPr>
              <p:nvPr/>
            </p:nvSpPr>
            <p:spPr bwMode="auto">
              <a:xfrm>
                <a:off x="6248075" y="1160247"/>
                <a:ext cx="525199" cy="624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400" b="1" dirty="0">
                    <a:solidFill>
                      <a:srgbClr val="FFFFFF"/>
                    </a:solidFill>
                    <a:latin typeface="微软雅黑" pitchFamily="34" charset="-122"/>
                  </a:rPr>
                  <a:t>2</a:t>
                </a:r>
                <a:endParaRPr lang="zh-CN" altLang="en-US" sz="2400" b="1" dirty="0">
                  <a:solidFill>
                    <a:srgbClr val="FFFFFF"/>
                  </a:solidFill>
                  <a:latin typeface="微软雅黑" pitchFamily="34" charset="-122"/>
                </a:endParaRPr>
              </a:p>
            </p:txBody>
          </p:sp>
        </p:grpSp>
        <p:pic>
          <p:nvPicPr>
            <p:cNvPr id="25" name="图片 6">
              <a:extLst>
                <a:ext uri="{FF2B5EF4-FFF2-40B4-BE49-F238E27FC236}">
                  <a16:creationId xmlns:a16="http://schemas.microsoft.com/office/drawing/2014/main" id="{2325FC9C-7142-DCCE-EB82-1AE6E4789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93002" y="903637"/>
              <a:ext cx="461579" cy="76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文本框 14">
              <a:extLst>
                <a:ext uri="{FF2B5EF4-FFF2-40B4-BE49-F238E27FC236}">
                  <a16:creationId xmlns:a16="http://schemas.microsoft.com/office/drawing/2014/main" id="{E9A849DC-6512-FD35-C1B4-11BFFB8C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1186" y="1047737"/>
              <a:ext cx="3738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itchFamily="34" charset="-122"/>
                </a:rPr>
                <a:t>2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3DF7B3AB-3475-1C1A-3F76-7719711CC12F}"/>
              </a:ext>
            </a:extLst>
          </p:cNvPr>
          <p:cNvGrpSpPr/>
          <p:nvPr/>
        </p:nvGrpSpPr>
        <p:grpSpPr>
          <a:xfrm>
            <a:off x="6096000" y="2032749"/>
            <a:ext cx="3238335" cy="761833"/>
            <a:chOff x="6093002" y="1772367"/>
            <a:chExt cx="3238335" cy="761833"/>
          </a:xfrm>
        </p:grpSpPr>
        <p:grpSp>
          <p:nvGrpSpPr>
            <p:cNvPr id="19" name="组合 16">
              <a:extLst>
                <a:ext uri="{FF2B5EF4-FFF2-40B4-BE49-F238E27FC236}">
                  <a16:creationId xmlns:a16="http://schemas.microsoft.com/office/drawing/2014/main" id="{2E12F233-2B39-41A6-13E4-0229B5A02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9924" y="1918382"/>
              <a:ext cx="3171413" cy="434939"/>
              <a:chOff x="6168776" y="1221672"/>
              <a:chExt cx="4455682" cy="606622"/>
            </a:xfrm>
          </p:grpSpPr>
          <p:sp>
            <p:nvSpPr>
              <p:cNvPr id="20" name="圆角矩形 17">
                <a:extLst>
                  <a:ext uri="{FF2B5EF4-FFF2-40B4-BE49-F238E27FC236}">
                    <a16:creationId xmlns:a16="http://schemas.microsoft.com/office/drawing/2014/main" id="{504248CA-B67A-2E93-258B-B17524A2F028}"/>
                  </a:ext>
                </a:extLst>
              </p:cNvPr>
              <p:cNvSpPr/>
              <p:nvPr/>
            </p:nvSpPr>
            <p:spPr>
              <a:xfrm>
                <a:off x="6168776" y="1221672"/>
                <a:ext cx="4455682" cy="60662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rgbClr val="3F7B33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" name="文本框 19">
                <a:extLst>
                  <a:ext uri="{FF2B5EF4-FFF2-40B4-BE49-F238E27FC236}">
                    <a16:creationId xmlns:a16="http://schemas.microsoft.com/office/drawing/2014/main" id="{0579757E-7D08-0A7F-3D30-33EBC9DAF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3633" y="1233423"/>
                <a:ext cx="3310764" cy="55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微软雅黑" pitchFamily="34" charset="-122"/>
                  </a:rPr>
                  <a:t>預期效益與目標</a:t>
                </a:r>
                <a:endParaRPr lang="zh-CN" altLang="en-US" sz="2000" b="1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</a:endParaRPr>
              </a:p>
            </p:txBody>
          </p:sp>
        </p:grpSp>
        <p:pic>
          <p:nvPicPr>
            <p:cNvPr id="27" name="图片 6">
              <a:extLst>
                <a:ext uri="{FF2B5EF4-FFF2-40B4-BE49-F238E27FC236}">
                  <a16:creationId xmlns:a16="http://schemas.microsoft.com/office/drawing/2014/main" id="{81701CF5-74CF-D6FB-1B34-287269027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93002" y="1772367"/>
              <a:ext cx="461579" cy="76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文本框 14">
              <a:extLst>
                <a:ext uri="{FF2B5EF4-FFF2-40B4-BE49-F238E27FC236}">
                  <a16:creationId xmlns:a16="http://schemas.microsoft.com/office/drawing/2014/main" id="{D2B5543C-1808-9B1A-268D-CCAB7AA2A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1186" y="1916467"/>
              <a:ext cx="3738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itchFamily="34" charset="-122"/>
                </a:rPr>
                <a:t>3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0973779C-9019-CBB9-7BBC-D8398EE0E390}"/>
              </a:ext>
            </a:extLst>
          </p:cNvPr>
          <p:cNvGrpSpPr/>
          <p:nvPr/>
        </p:nvGrpSpPr>
        <p:grpSpPr>
          <a:xfrm>
            <a:off x="6100381" y="2759423"/>
            <a:ext cx="3232568" cy="761833"/>
            <a:chOff x="6093002" y="2618371"/>
            <a:chExt cx="3232568" cy="761833"/>
          </a:xfrm>
        </p:grpSpPr>
        <p:grpSp>
          <p:nvGrpSpPr>
            <p:cNvPr id="4" name="组合 16"/>
            <p:cNvGrpSpPr>
              <a:grpSpLocks/>
            </p:cNvGrpSpPr>
            <p:nvPr/>
          </p:nvGrpSpPr>
          <p:grpSpPr bwMode="auto">
            <a:xfrm>
              <a:off x="6154157" y="2800486"/>
              <a:ext cx="3171413" cy="434939"/>
              <a:chOff x="6168776" y="1221672"/>
              <a:chExt cx="4455682" cy="606622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6168776" y="1221672"/>
                <a:ext cx="4455682" cy="60662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rgbClr val="3F7B33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361" name="文本框 19"/>
              <p:cNvSpPr txBox="1">
                <a:spLocks noChangeArrowheads="1"/>
              </p:cNvSpPr>
              <p:nvPr/>
            </p:nvSpPr>
            <p:spPr bwMode="auto">
              <a:xfrm>
                <a:off x="6963633" y="1233423"/>
                <a:ext cx="3310764" cy="55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微软雅黑" pitchFamily="34" charset="-122"/>
                  </a:rPr>
                  <a:t>執行項目</a:t>
                </a:r>
                <a:endParaRPr lang="zh-CN" altLang="en-US" sz="2000" b="1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</a:endParaRPr>
              </a:p>
            </p:txBody>
          </p:sp>
        </p:grpSp>
        <p:pic>
          <p:nvPicPr>
            <p:cNvPr id="29" name="图片 6">
              <a:extLst>
                <a:ext uri="{FF2B5EF4-FFF2-40B4-BE49-F238E27FC236}">
                  <a16:creationId xmlns:a16="http://schemas.microsoft.com/office/drawing/2014/main" id="{AE1DC842-0027-9ADC-060B-EB42E172B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93002" y="2618371"/>
              <a:ext cx="461579" cy="76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文本框 14">
              <a:extLst>
                <a:ext uri="{FF2B5EF4-FFF2-40B4-BE49-F238E27FC236}">
                  <a16:creationId xmlns:a16="http://schemas.microsoft.com/office/drawing/2014/main" id="{967A5B71-048A-BB65-D5CE-A3751FF5C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1186" y="2762471"/>
              <a:ext cx="3738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itchFamily="34" charset="-122"/>
                </a:rPr>
                <a:t>4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1316CC99-0AA9-C456-76F3-FA226DED0945}"/>
              </a:ext>
            </a:extLst>
          </p:cNvPr>
          <p:cNvGrpSpPr/>
          <p:nvPr/>
        </p:nvGrpSpPr>
        <p:grpSpPr>
          <a:xfrm>
            <a:off x="6104765" y="3524360"/>
            <a:ext cx="4101987" cy="761833"/>
            <a:chOff x="6072523" y="3555398"/>
            <a:chExt cx="4101987" cy="761833"/>
          </a:xfrm>
        </p:grpSpPr>
        <p:grpSp>
          <p:nvGrpSpPr>
            <p:cNvPr id="55" name="组合 16">
              <a:extLst>
                <a:ext uri="{FF2B5EF4-FFF2-40B4-BE49-F238E27FC236}">
                  <a16:creationId xmlns:a16="http://schemas.microsoft.com/office/drawing/2014/main" id="{46788790-5BDA-0FD8-4E6A-1549DA3CD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3847" y="3704041"/>
              <a:ext cx="4010663" cy="434939"/>
              <a:chOff x="6168776" y="1221672"/>
              <a:chExt cx="4455682" cy="606622"/>
            </a:xfrm>
          </p:grpSpPr>
          <p:sp>
            <p:nvSpPr>
              <p:cNvPr id="56" name="圆角矩形 17">
                <a:extLst>
                  <a:ext uri="{FF2B5EF4-FFF2-40B4-BE49-F238E27FC236}">
                    <a16:creationId xmlns:a16="http://schemas.microsoft.com/office/drawing/2014/main" id="{5A51348B-3CD5-3529-8C5C-E21236C66F35}"/>
                  </a:ext>
                </a:extLst>
              </p:cNvPr>
              <p:cNvSpPr/>
              <p:nvPr/>
            </p:nvSpPr>
            <p:spPr>
              <a:xfrm>
                <a:off x="6168776" y="1221672"/>
                <a:ext cx="4455682" cy="60662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rgbClr val="3F7B33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8" name="文本框 19">
                <a:extLst>
                  <a:ext uri="{FF2B5EF4-FFF2-40B4-BE49-F238E27FC236}">
                    <a16:creationId xmlns:a16="http://schemas.microsoft.com/office/drawing/2014/main" id="{A3E54DA7-F357-D2C9-61F6-D21A4254A4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1234" y="1231316"/>
                <a:ext cx="3310764" cy="55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微软雅黑" pitchFamily="34" charset="-122"/>
                  </a:rPr>
                  <a:t>輔導人員輔導經驗與實績</a:t>
                </a:r>
                <a:endParaRPr lang="zh-CN" altLang="en-US" sz="2000" b="1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</a:endParaRPr>
              </a:p>
            </p:txBody>
          </p:sp>
        </p:grpSp>
        <p:pic>
          <p:nvPicPr>
            <p:cNvPr id="31" name="图片 6">
              <a:extLst>
                <a:ext uri="{FF2B5EF4-FFF2-40B4-BE49-F238E27FC236}">
                  <a16:creationId xmlns:a16="http://schemas.microsoft.com/office/drawing/2014/main" id="{958E37D2-BB6F-A294-6182-58ADF0C20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72523" y="3555398"/>
              <a:ext cx="461579" cy="76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文本框 14">
              <a:extLst>
                <a:ext uri="{FF2B5EF4-FFF2-40B4-BE49-F238E27FC236}">
                  <a16:creationId xmlns:a16="http://schemas.microsoft.com/office/drawing/2014/main" id="{684882F6-EB1A-996A-4802-7BB6C9801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0707" y="3699498"/>
              <a:ext cx="3738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itchFamily="34" charset="-122"/>
                </a:rPr>
                <a:t>5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573B7F53-AD2E-0C82-80D9-656B4819DACE}"/>
              </a:ext>
            </a:extLst>
          </p:cNvPr>
          <p:cNvGrpSpPr/>
          <p:nvPr/>
        </p:nvGrpSpPr>
        <p:grpSpPr>
          <a:xfrm>
            <a:off x="6101001" y="4342399"/>
            <a:ext cx="4081508" cy="761833"/>
            <a:chOff x="6093002" y="4457328"/>
            <a:chExt cx="4081508" cy="761833"/>
          </a:xfrm>
        </p:grpSpPr>
        <p:grpSp>
          <p:nvGrpSpPr>
            <p:cNvPr id="60" name="组合 16">
              <a:extLst>
                <a:ext uri="{FF2B5EF4-FFF2-40B4-BE49-F238E27FC236}">
                  <a16:creationId xmlns:a16="http://schemas.microsoft.com/office/drawing/2014/main" id="{52496236-B0E3-F609-0614-9BE308219B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5136" y="4510861"/>
              <a:ext cx="4019374" cy="502795"/>
              <a:chOff x="6168776" y="1127032"/>
              <a:chExt cx="4455682" cy="701262"/>
            </a:xfrm>
          </p:grpSpPr>
          <p:sp>
            <p:nvSpPr>
              <p:cNvPr id="61" name="圆角矩形 17">
                <a:extLst>
                  <a:ext uri="{FF2B5EF4-FFF2-40B4-BE49-F238E27FC236}">
                    <a16:creationId xmlns:a16="http://schemas.microsoft.com/office/drawing/2014/main" id="{109240F4-2C9E-70AB-107F-A32A4732CA4E}"/>
                  </a:ext>
                </a:extLst>
              </p:cNvPr>
              <p:cNvSpPr/>
              <p:nvPr/>
            </p:nvSpPr>
            <p:spPr>
              <a:xfrm>
                <a:off x="6168776" y="1221672"/>
                <a:ext cx="4455682" cy="60662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rgbClr val="3F7B33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63" name="文本框 19">
                <a:extLst>
                  <a:ext uri="{FF2B5EF4-FFF2-40B4-BE49-F238E27FC236}">
                    <a16:creationId xmlns:a16="http://schemas.microsoft.com/office/drawing/2014/main" id="{7A281E51-4695-D09D-FF9C-5A4C1802A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5074" y="1246656"/>
                <a:ext cx="3310764" cy="55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微软雅黑" pitchFamily="34" charset="-122"/>
                  </a:rPr>
                  <a:t>執行期程規劃與人力配置</a:t>
                </a:r>
                <a:endParaRPr lang="zh-CN" altLang="en-US" sz="2000" b="1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14336" name="文本框 20">
                <a:extLst>
                  <a:ext uri="{FF2B5EF4-FFF2-40B4-BE49-F238E27FC236}">
                    <a16:creationId xmlns:a16="http://schemas.microsoft.com/office/drawing/2014/main" id="{A0ADF35B-D2B0-10C9-309E-2E2BBA725E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6070" y="1127032"/>
                <a:ext cx="414399" cy="64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400" b="1" dirty="0">
                    <a:solidFill>
                      <a:srgbClr val="FFFFFF"/>
                    </a:solidFill>
                    <a:latin typeface="微软雅黑" pitchFamily="34" charset="-122"/>
                  </a:rPr>
                  <a:t>6</a:t>
                </a:r>
                <a:endParaRPr lang="zh-CN" altLang="en-US" sz="2400" b="1" dirty="0">
                  <a:solidFill>
                    <a:srgbClr val="FFFFFF"/>
                  </a:solidFill>
                  <a:latin typeface="微软雅黑" pitchFamily="34" charset="-122"/>
                </a:endParaRPr>
              </a:p>
            </p:txBody>
          </p:sp>
        </p:grpSp>
        <p:pic>
          <p:nvPicPr>
            <p:cNvPr id="33" name="图片 6">
              <a:extLst>
                <a:ext uri="{FF2B5EF4-FFF2-40B4-BE49-F238E27FC236}">
                  <a16:creationId xmlns:a16="http://schemas.microsoft.com/office/drawing/2014/main" id="{CEE16BC5-DA25-09D0-E7A5-216A30BA4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93002" y="4457328"/>
              <a:ext cx="461579" cy="76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文本框 14">
              <a:extLst>
                <a:ext uri="{FF2B5EF4-FFF2-40B4-BE49-F238E27FC236}">
                  <a16:creationId xmlns:a16="http://schemas.microsoft.com/office/drawing/2014/main" id="{C701442B-702D-82D8-2A0A-AE3A0103D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1186" y="4601428"/>
              <a:ext cx="3738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itchFamily="34" charset="-122"/>
                </a:rPr>
                <a:t>6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A9098F15-53FF-C09D-F3C7-B58B3A3D1045}"/>
              </a:ext>
            </a:extLst>
          </p:cNvPr>
          <p:cNvGrpSpPr/>
          <p:nvPr/>
        </p:nvGrpSpPr>
        <p:grpSpPr>
          <a:xfrm>
            <a:off x="6104765" y="5092474"/>
            <a:ext cx="2702334" cy="761833"/>
            <a:chOff x="6072523" y="5251776"/>
            <a:chExt cx="2702334" cy="761833"/>
          </a:xfrm>
        </p:grpSpPr>
        <p:grpSp>
          <p:nvGrpSpPr>
            <p:cNvPr id="14337" name="组合 15">
              <a:extLst>
                <a:ext uri="{FF2B5EF4-FFF2-40B4-BE49-F238E27FC236}">
                  <a16:creationId xmlns:a16="http://schemas.microsoft.com/office/drawing/2014/main" id="{0D70AA42-C246-BE8D-CDBE-1C6EFBBE3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4443" y="5353691"/>
              <a:ext cx="2620414" cy="495373"/>
              <a:chOff x="6168776" y="1157674"/>
              <a:chExt cx="4455682" cy="670621"/>
            </a:xfrm>
          </p:grpSpPr>
          <p:sp>
            <p:nvSpPr>
              <p:cNvPr id="14338" name="圆角矩形 10">
                <a:extLst>
                  <a:ext uri="{FF2B5EF4-FFF2-40B4-BE49-F238E27FC236}">
                    <a16:creationId xmlns:a16="http://schemas.microsoft.com/office/drawing/2014/main" id="{926EE034-1926-393A-C1D8-2CD22E0292B1}"/>
                  </a:ext>
                </a:extLst>
              </p:cNvPr>
              <p:cNvSpPr/>
              <p:nvPr/>
            </p:nvSpPr>
            <p:spPr>
              <a:xfrm>
                <a:off x="6168776" y="1221671"/>
                <a:ext cx="4455682" cy="6066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4F9B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chemeClr val="accent6">
                      <a:lumMod val="50000"/>
                    </a:schemeClr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340" name="文本框 13">
                <a:extLst>
                  <a:ext uri="{FF2B5EF4-FFF2-40B4-BE49-F238E27FC236}">
                    <a16:creationId xmlns:a16="http://schemas.microsoft.com/office/drawing/2014/main" id="{F58742C9-114B-38C2-804D-139592592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8830" y="1233422"/>
                <a:ext cx="3422808" cy="541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solidFill>
                      <a:schemeClr val="accent6">
                        <a:lumMod val="50000"/>
                      </a:schemeClr>
                    </a:solidFill>
                    <a:latin typeface="微软雅黑" pitchFamily="34" charset="-122"/>
                  </a:rPr>
                  <a:t>經費預算表</a:t>
                </a:r>
                <a:endParaRPr lang="en-US" altLang="zh-TW" sz="2000" b="1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14341" name="文本框 14">
                <a:extLst>
                  <a:ext uri="{FF2B5EF4-FFF2-40B4-BE49-F238E27FC236}">
                    <a16:creationId xmlns:a16="http://schemas.microsoft.com/office/drawing/2014/main" id="{F23F288E-06BE-DF6C-8DB3-51553E01D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8544" y="1157674"/>
                <a:ext cx="635634" cy="624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400" b="1" dirty="0">
                    <a:solidFill>
                      <a:srgbClr val="FFFFFF"/>
                    </a:solidFill>
                    <a:latin typeface="微软雅黑" pitchFamily="34" charset="-122"/>
                  </a:rPr>
                  <a:t>7</a:t>
                </a:r>
                <a:endParaRPr lang="zh-CN" altLang="en-US" sz="2400" b="1" dirty="0">
                  <a:solidFill>
                    <a:srgbClr val="FFFFFF"/>
                  </a:solidFill>
                  <a:latin typeface="微软雅黑" pitchFamily="34" charset="-122"/>
                </a:endParaRPr>
              </a:p>
            </p:txBody>
          </p:sp>
        </p:grpSp>
        <p:pic>
          <p:nvPicPr>
            <p:cNvPr id="35" name="图片 6">
              <a:extLst>
                <a:ext uri="{FF2B5EF4-FFF2-40B4-BE49-F238E27FC236}">
                  <a16:creationId xmlns:a16="http://schemas.microsoft.com/office/drawing/2014/main" id="{76463581-7D86-FE74-C63E-78F30B8A9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55465">
              <a:off x="6072523" y="5251776"/>
              <a:ext cx="461579" cy="76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文本框 14">
              <a:extLst>
                <a:ext uri="{FF2B5EF4-FFF2-40B4-BE49-F238E27FC236}">
                  <a16:creationId xmlns:a16="http://schemas.microsoft.com/office/drawing/2014/main" id="{5404DFBD-1B80-B151-4C55-116FB10E4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0707" y="5395876"/>
              <a:ext cx="3738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itchFamily="34" charset="-122"/>
                </a:rPr>
                <a:t>7</a:t>
              </a:r>
              <a:endParaRPr lang="zh-CN" altLang="en-US" sz="2400" b="1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D5446076-831D-19C7-1A54-937AA6237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11334"/>
              </p:ext>
            </p:extLst>
          </p:nvPr>
        </p:nvGraphicFramePr>
        <p:xfrm>
          <a:off x="349415" y="1146212"/>
          <a:ext cx="11500311" cy="562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26">
                  <a:extLst>
                    <a:ext uri="{9D8B030D-6E8A-4147-A177-3AD203B41FA5}">
                      <a16:colId xmlns:a16="http://schemas.microsoft.com/office/drawing/2014/main" val="1227612570"/>
                    </a:ext>
                  </a:extLst>
                </a:gridCol>
                <a:gridCol w="2750695">
                  <a:extLst>
                    <a:ext uri="{9D8B030D-6E8A-4147-A177-3AD203B41FA5}">
                      <a16:colId xmlns:a16="http://schemas.microsoft.com/office/drawing/2014/main" val="1085482445"/>
                    </a:ext>
                  </a:extLst>
                </a:gridCol>
                <a:gridCol w="1618938">
                  <a:extLst>
                    <a:ext uri="{9D8B030D-6E8A-4147-A177-3AD203B41FA5}">
                      <a16:colId xmlns:a16="http://schemas.microsoft.com/office/drawing/2014/main" val="4024845762"/>
                    </a:ext>
                  </a:extLst>
                </a:gridCol>
                <a:gridCol w="1321633">
                  <a:extLst>
                    <a:ext uri="{9D8B030D-6E8A-4147-A177-3AD203B41FA5}">
                      <a16:colId xmlns:a16="http://schemas.microsoft.com/office/drawing/2014/main" val="2416902292"/>
                    </a:ext>
                  </a:extLst>
                </a:gridCol>
                <a:gridCol w="1321633">
                  <a:extLst>
                    <a:ext uri="{9D8B030D-6E8A-4147-A177-3AD203B41FA5}">
                      <a16:colId xmlns:a16="http://schemas.microsoft.com/office/drawing/2014/main" val="881737230"/>
                    </a:ext>
                  </a:extLst>
                </a:gridCol>
                <a:gridCol w="1321633">
                  <a:extLst>
                    <a:ext uri="{9D8B030D-6E8A-4147-A177-3AD203B41FA5}">
                      <a16:colId xmlns:a16="http://schemas.microsoft.com/office/drawing/2014/main" val="1937359698"/>
                    </a:ext>
                  </a:extLst>
                </a:gridCol>
                <a:gridCol w="2053653">
                  <a:extLst>
                    <a:ext uri="{9D8B030D-6E8A-4147-A177-3AD203B41FA5}">
                      <a16:colId xmlns:a16="http://schemas.microsoft.com/office/drawing/2014/main" val="4122270334"/>
                    </a:ext>
                  </a:extLst>
                </a:gridCol>
              </a:tblGrid>
              <a:tr h="435251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工廠全稱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工廠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登記證字號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聯絡人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聯絡電話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行業別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執行項目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239587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領頭廠商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69627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廠商</a:t>
                      </a:r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46769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廠商</a:t>
                      </a:r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84423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廠商</a:t>
                      </a:r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53710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廠商</a:t>
                      </a:r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54068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廠商</a:t>
                      </a:r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97379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廠商</a:t>
                      </a:r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49969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廠商</a:t>
                      </a:r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328831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廠商</a:t>
                      </a:r>
                      <a:r>
                        <a:rPr lang="en-US" altLang="zh-TW" dirty="0"/>
                        <a:t>8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048824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廠商</a:t>
                      </a:r>
                      <a:r>
                        <a:rPr lang="en-US" altLang="zh-TW" dirty="0"/>
                        <a:t>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020106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廠商</a:t>
                      </a:r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83629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40F8B24F-C8E4-65AF-913E-9ABA2732B909}"/>
              </a:ext>
            </a:extLst>
          </p:cNvPr>
          <p:cNvSpPr txBox="1"/>
          <p:nvPr/>
        </p:nvSpPr>
        <p:spPr>
          <a:xfrm>
            <a:off x="10387598" y="701636"/>
            <a:ext cx="213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請自行增列欄位</a:t>
            </a:r>
          </a:p>
        </p:txBody>
      </p:sp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id="{368D5969-E117-E931-6356-933AB6C258B4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1+N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碳管理示範團隊總表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044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7D95D9B-FFA2-CDAA-AC21-084114E4AEEB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二、申請單位基本資料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307BD1D-3B00-A7D2-32E1-95DA2B493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20" y="1056709"/>
            <a:ext cx="8917400" cy="28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簡報重點：介紹申請單位與特色</a:t>
            </a:r>
            <a:endParaRPr lang="de-DE" altLang="zh-TW" sz="1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98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7D95D9B-FFA2-CDAA-AC21-084114E4AEEB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三、預期效益與目標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8D39112C-74E7-829D-46CC-B9FDBC63F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55673"/>
              </p:ext>
            </p:extLst>
          </p:nvPr>
        </p:nvGraphicFramePr>
        <p:xfrm>
          <a:off x="1014750" y="1401718"/>
          <a:ext cx="10162500" cy="286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230">
                  <a:extLst>
                    <a:ext uri="{9D8B030D-6E8A-4147-A177-3AD203B41FA5}">
                      <a16:colId xmlns:a16="http://schemas.microsoft.com/office/drawing/2014/main" val="2198393470"/>
                    </a:ext>
                  </a:extLst>
                </a:gridCol>
                <a:gridCol w="8861270">
                  <a:extLst>
                    <a:ext uri="{9D8B030D-6E8A-4147-A177-3AD203B41FA5}">
                      <a16:colId xmlns:a16="http://schemas.microsoft.com/office/drawing/2014/main" val="3427177765"/>
                    </a:ext>
                  </a:extLst>
                </a:gridCol>
              </a:tblGrid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效益與目標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27545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1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55531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2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26138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3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02987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B9F00921-8F74-339D-097F-82E80D691E19}"/>
              </a:ext>
            </a:extLst>
          </p:cNvPr>
          <p:cNvSpPr txBox="1"/>
          <p:nvPr/>
        </p:nvSpPr>
        <p:spPr>
          <a:xfrm>
            <a:off x="9810477" y="924961"/>
            <a:ext cx="213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29434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5D8704E-DA12-24CD-382C-2F475C0AF818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四、執行項目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19">
            <a:extLst>
              <a:ext uri="{FF2B5EF4-FFF2-40B4-BE49-F238E27FC236}">
                <a16:creationId xmlns:a16="http://schemas.microsoft.com/office/drawing/2014/main" id="{8E0C6044-C5B9-6784-FD34-21A0B0D9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06" y="1193445"/>
            <a:ext cx="56677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solidFill>
                  <a:srgbClr val="002060"/>
                </a:solidFill>
                <a:latin typeface="微软雅黑" pitchFamily="34" charset="-122"/>
              </a:rPr>
              <a:t>4.1 </a:t>
            </a:r>
            <a:r>
              <a:rPr lang="zh-TW" altLang="en-US" sz="2000" b="1" dirty="0">
                <a:solidFill>
                  <a:srgbClr val="002060"/>
                </a:solidFill>
                <a:latin typeface="微软雅黑" pitchFamily="34" charset="-122"/>
              </a:rPr>
              <a:t>碳盤查診斷及節能診斷 </a:t>
            </a:r>
            <a:endParaRPr lang="zh-CN" altLang="en-US" sz="2000" b="1" dirty="0">
              <a:solidFill>
                <a:srgbClr val="002060"/>
              </a:solidFill>
              <a:latin typeface="微软雅黑" pitchFamily="34" charset="-122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id="{1428884C-AEE9-C122-ABEA-0E2C92467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401" y="3193949"/>
            <a:ext cx="292306" cy="38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FFFFFF"/>
                </a:solidFill>
                <a:latin typeface="微软雅黑" pitchFamily="34" charset="-122"/>
              </a:rPr>
              <a:t>2</a:t>
            </a:r>
            <a:endParaRPr lang="zh-CN" altLang="en-US" sz="2400" b="1" dirty="0">
              <a:solidFill>
                <a:srgbClr val="FFFFFF"/>
              </a:solidFill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98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90C28F0F-D5E5-3967-28BD-6E082CF1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34" y="1188620"/>
            <a:ext cx="62257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solidFill>
                  <a:srgbClr val="002060"/>
                </a:solidFill>
                <a:latin typeface="微软雅黑" pitchFamily="34" charset="-122"/>
              </a:rPr>
              <a:t>4.2</a:t>
            </a:r>
            <a:r>
              <a:rPr lang="zh-TW" altLang="en-US" sz="2000" b="1" dirty="0">
                <a:solidFill>
                  <a:srgbClr val="002060"/>
                </a:solidFill>
                <a:latin typeface="微软雅黑" pitchFamily="34" charset="-122"/>
              </a:rPr>
              <a:t> 辦理講習</a:t>
            </a:r>
            <a:endParaRPr lang="zh-CN" altLang="en-US" sz="2000" b="1" dirty="0">
              <a:solidFill>
                <a:srgbClr val="002060"/>
              </a:solidFill>
              <a:latin typeface="微软雅黑" pitchFamily="34" charset="-122"/>
            </a:endParaRPr>
          </a:p>
        </p:txBody>
      </p:sp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id="{D82C7352-D1FC-134A-FD25-B7F633C64153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四、執行項目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772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DAC99293-B6A7-81EB-CF87-AB233AC3D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96" y="1195136"/>
            <a:ext cx="4376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solidFill>
                  <a:srgbClr val="002060"/>
                </a:solidFill>
                <a:latin typeface="微软雅黑" pitchFamily="34" charset="-122"/>
              </a:rPr>
              <a:t>4.3</a:t>
            </a:r>
            <a:r>
              <a:rPr lang="zh-TW" altLang="en-US" sz="2000" b="1" dirty="0">
                <a:solidFill>
                  <a:srgbClr val="002060"/>
                </a:solidFill>
                <a:latin typeface="微软雅黑" pitchFamily="34" charset="-122"/>
              </a:rPr>
              <a:t> 預估示範團隊之預計減碳量</a:t>
            </a:r>
            <a:endParaRPr lang="zh-CN" altLang="en-US" sz="2000" b="1" dirty="0">
              <a:solidFill>
                <a:srgbClr val="002060"/>
              </a:solidFill>
              <a:latin typeface="微软雅黑" pitchFamily="34" charset="-122"/>
            </a:endParaRPr>
          </a:p>
        </p:txBody>
      </p:sp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id="{9D96AFA9-9AF9-3565-D4F5-7A5C9F50C97A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四、執行項目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80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3476A2FB-8222-6B6A-FF59-1518AB52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87" y="1197753"/>
            <a:ext cx="4693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solidFill>
                  <a:srgbClr val="002060"/>
                </a:solidFill>
                <a:latin typeface="微软雅黑" pitchFamily="34" charset="-122"/>
              </a:rPr>
              <a:t>4.4</a:t>
            </a:r>
            <a:r>
              <a:rPr lang="zh-TW" altLang="en-US" sz="2000" b="1" dirty="0">
                <a:solidFill>
                  <a:srgbClr val="002060"/>
                </a:solidFill>
                <a:latin typeface="微软雅黑" pitchFamily="34" charset="-122"/>
              </a:rPr>
              <a:t> 其他 </a:t>
            </a:r>
            <a:r>
              <a:rPr lang="en-US" altLang="zh-TW" sz="2000" b="1" dirty="0">
                <a:solidFill>
                  <a:srgbClr val="002060"/>
                </a:solidFill>
                <a:latin typeface="微软雅黑" pitchFamily="34" charset="-122"/>
              </a:rPr>
              <a:t>(</a:t>
            </a:r>
            <a:r>
              <a:rPr lang="zh-TW" altLang="en-US" sz="2000" b="1" dirty="0">
                <a:solidFill>
                  <a:srgbClr val="002060"/>
                </a:solidFill>
                <a:latin typeface="微软雅黑" pitchFamily="34" charset="-122"/>
              </a:rPr>
              <a:t>加分項目之規劃</a:t>
            </a:r>
            <a:r>
              <a:rPr lang="en-US" altLang="zh-TW" sz="2000" b="1" dirty="0">
                <a:solidFill>
                  <a:srgbClr val="002060"/>
                </a:solidFill>
                <a:latin typeface="微软雅黑" pitchFamily="34" charset="-122"/>
              </a:rPr>
              <a:t>)</a:t>
            </a:r>
            <a:endParaRPr lang="zh-CN" altLang="en-US" sz="2000" b="1" dirty="0">
              <a:solidFill>
                <a:srgbClr val="002060"/>
              </a:solidFill>
              <a:latin typeface="微软雅黑" pitchFamily="34" charset="-122"/>
            </a:endParaRPr>
          </a:p>
        </p:txBody>
      </p:sp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id="{83C52660-31DF-2B52-93D2-41C371F822A2}"/>
              </a:ext>
            </a:extLst>
          </p:cNvPr>
          <p:cNvSpPr txBox="1">
            <a:spLocks/>
          </p:cNvSpPr>
          <p:nvPr/>
        </p:nvSpPr>
        <p:spPr>
          <a:xfrm>
            <a:off x="323531" y="339513"/>
            <a:ext cx="11573197" cy="724247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四、執行項目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44BA072-7A2D-BD90-3949-03EE175ADE2D}"/>
              </a:ext>
            </a:extLst>
          </p:cNvPr>
          <p:cNvSpPr txBox="1"/>
          <p:nvPr/>
        </p:nvSpPr>
        <p:spPr>
          <a:xfrm>
            <a:off x="392308" y="1632489"/>
            <a:ext cx="948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如：碳盤查查證輔導及節能診斷、產品碳足跡查證輔導等具有碳管理效益之項目</a:t>
            </a:r>
          </a:p>
        </p:txBody>
      </p:sp>
    </p:spTree>
    <p:extLst>
      <p:ext uri="{BB962C8B-B14F-4D97-AF65-F5344CB8AC3E}">
        <p14:creationId xmlns:p14="http://schemas.microsoft.com/office/powerpoint/2010/main" val="40593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6100"/>
      </a:accent1>
      <a:accent2>
        <a:srgbClr val="338208"/>
      </a:accent2>
      <a:accent3>
        <a:srgbClr val="1A6100"/>
      </a:accent3>
      <a:accent4>
        <a:srgbClr val="338208"/>
      </a:accent4>
      <a:accent5>
        <a:srgbClr val="1A6100"/>
      </a:accent5>
      <a:accent6>
        <a:srgbClr val="338208"/>
      </a:accent6>
      <a:hlink>
        <a:srgbClr val="0563C1"/>
      </a:hlink>
      <a:folHlink>
        <a:srgbClr val="954F72"/>
      </a:folHlink>
    </a:clrScheme>
    <a:fontScheme name="3dn1wez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503</Words>
  <Application>Microsoft Office PowerPoint</Application>
  <PresentationFormat>寬螢幕</PresentationFormat>
  <Paragraphs>157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DengXian</vt:lpstr>
      <vt:lpstr>Microsoft YaHei</vt:lpstr>
      <vt:lpstr>微軟正黑體</vt:lpstr>
      <vt:lpstr>標楷體</vt:lpstr>
      <vt:lpstr>Arial</vt:lpstr>
      <vt:lpstr>Calibri</vt:lpstr>
      <vt:lpstr>Times New Roman</vt:lpstr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世界地球日</dc:title>
  <dc:creator>第一PPT</dc:creator>
  <cp:keywords>www.1ppt.com</cp:keywords>
  <dc:description>www.1ppt.com</dc:description>
  <cp:lastModifiedBy>研三所 台綜院office</cp:lastModifiedBy>
  <cp:revision>144</cp:revision>
  <dcterms:created xsi:type="dcterms:W3CDTF">2018-03-28T06:56:08Z</dcterms:created>
  <dcterms:modified xsi:type="dcterms:W3CDTF">2023-03-22T10:06:32Z</dcterms:modified>
</cp:coreProperties>
</file>