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9"/>
  </p:notesMasterIdLst>
  <p:sldIdLst>
    <p:sldId id="256" r:id="rId2"/>
    <p:sldId id="399" r:id="rId3"/>
    <p:sldId id="372" r:id="rId4"/>
    <p:sldId id="449" r:id="rId5"/>
    <p:sldId id="459" r:id="rId6"/>
    <p:sldId id="450" r:id="rId7"/>
    <p:sldId id="451" r:id="rId8"/>
    <p:sldId id="452" r:id="rId9"/>
    <p:sldId id="453" r:id="rId10"/>
    <p:sldId id="454" r:id="rId11"/>
    <p:sldId id="455" r:id="rId12"/>
    <p:sldId id="456" r:id="rId13"/>
    <p:sldId id="457" r:id="rId14"/>
    <p:sldId id="460" r:id="rId15"/>
    <p:sldId id="461" r:id="rId16"/>
    <p:sldId id="458" r:id="rId17"/>
    <p:sldId id="434" r:id="rId18"/>
  </p:sldIdLst>
  <p:sldSz cx="12192000" cy="6858000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陳依庭" initials="陳依庭" lastIdx="1" clrIdx="0">
    <p:extLst>
      <p:ext uri="{19B8F6BF-5375-455C-9EA6-DF929625EA0E}">
        <p15:presenceInfo xmlns:p15="http://schemas.microsoft.com/office/powerpoint/2012/main" userId="S-1-5-21-1129919675-1912680818-796239771-58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968B0"/>
    <a:srgbClr val="FF4347"/>
    <a:srgbClr val="A3E8C1"/>
    <a:srgbClr val="FFE181"/>
    <a:srgbClr val="AEE1E7"/>
    <a:srgbClr val="51D58B"/>
    <a:srgbClr val="8FC515"/>
    <a:srgbClr val="E0F7EA"/>
    <a:srgbClr val="CEF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0" autoAdjust="0"/>
    <p:restoredTop sz="96424" autoAdjust="0"/>
  </p:normalViewPr>
  <p:slideViewPr>
    <p:cSldViewPr snapToGrid="0">
      <p:cViewPr>
        <p:scale>
          <a:sx n="50" d="100"/>
          <a:sy n="50" d="100"/>
        </p:scale>
        <p:origin x="624" y="147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CAE83-11E1-43A9-8324-2A60CC065A11}" type="datetimeFigureOut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663E01-A69B-4D0E-9340-E2B678072E0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6447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63E01-A69B-4D0E-9340-E2B678072E0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35232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63E01-A69B-4D0E-9340-E2B678072E0F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923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8FE3A-EC4E-4F71-9DB4-260E6314A717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08586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3E904-BEEA-4A20-9A43-DEA18D3A4E3B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2870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057AE-9DD7-4E41-94F2-0F596029E835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7561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6188"/>
            <a:ext cx="10515600" cy="469375"/>
          </a:xfrm>
        </p:spPr>
        <p:txBody>
          <a:bodyPr/>
          <a:lstStyle>
            <a:lvl1pPr>
              <a:defRPr b="1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BE66E-F2F5-48F4-9856-DE7503F89EE6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55097" y="218061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5F5C682-4437-42FC-88FA-3681D4FFB8D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838200" y="862844"/>
            <a:ext cx="10656000" cy="45719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/>
          <p:cNvSpPr/>
          <p:nvPr/>
        </p:nvSpPr>
        <p:spPr>
          <a:xfrm>
            <a:off x="838200" y="946253"/>
            <a:ext cx="10656000" cy="2880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838200" y="862844"/>
            <a:ext cx="10656000" cy="45719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838200" y="946253"/>
            <a:ext cx="10656000" cy="28800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74580" b="6941"/>
          <a:stretch/>
        </p:blipFill>
        <p:spPr>
          <a:xfrm>
            <a:off x="132392" y="127174"/>
            <a:ext cx="657318" cy="40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202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2FA1E-15E7-46BA-992F-1CA988619483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74580" b="6941"/>
          <a:stretch/>
        </p:blipFill>
        <p:spPr>
          <a:xfrm>
            <a:off x="132392" y="127174"/>
            <a:ext cx="657318" cy="404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1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3AD52-2C06-4EB8-857C-79279B886C9E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225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6CEA7-360F-4E49-9DDC-D30009B25D1C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3321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A9B3B-B7B5-4B41-B68E-59CE53AB9DEC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9622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B8FD4-92A9-43D2-A13A-1EABB7F64037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25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82A2-29D7-419D-9545-3315AECC28E0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715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19227-F8D6-48C0-B81A-C70605ECEC6B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22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84724"/>
            <a:ext cx="10515600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6937A-9F88-47E5-94B6-2D4FA46477B9}" type="datetime1">
              <a:rPr lang="zh-TW" altLang="en-US" smtClean="0"/>
              <a:t>2026/2/2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1800" y="64131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5C682-4437-42FC-88FA-3681D4FFB8D1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3" name="Picture 6" descr="Logo-GQ橫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5" y="6538913"/>
            <a:ext cx="211243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直角三角形 14"/>
          <p:cNvSpPr/>
          <p:nvPr/>
        </p:nvSpPr>
        <p:spPr>
          <a:xfrm>
            <a:off x="2313517" y="6605588"/>
            <a:ext cx="9878483" cy="252412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16" name="直角三角形 15"/>
          <p:cNvSpPr/>
          <p:nvPr/>
        </p:nvSpPr>
        <p:spPr>
          <a:xfrm>
            <a:off x="2313517" y="6694488"/>
            <a:ext cx="9878483" cy="163512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17" name="直角三角形 16"/>
          <p:cNvSpPr/>
          <p:nvPr/>
        </p:nvSpPr>
        <p:spPr>
          <a:xfrm>
            <a:off x="2313517" y="6777038"/>
            <a:ext cx="9878483" cy="80962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18" name="直角三角形 17"/>
          <p:cNvSpPr/>
          <p:nvPr/>
        </p:nvSpPr>
        <p:spPr>
          <a:xfrm rot="10800000">
            <a:off x="2165351" y="6605589"/>
            <a:ext cx="148167" cy="857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19" name="直角三角形 18"/>
          <p:cNvSpPr/>
          <p:nvPr/>
        </p:nvSpPr>
        <p:spPr>
          <a:xfrm rot="10800000">
            <a:off x="2165351" y="6692901"/>
            <a:ext cx="148167" cy="80963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20" name="直角三角形 19"/>
          <p:cNvSpPr/>
          <p:nvPr/>
        </p:nvSpPr>
        <p:spPr>
          <a:xfrm rot="10800000">
            <a:off x="2165351" y="6773864"/>
            <a:ext cx="148167" cy="84137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pic>
        <p:nvPicPr>
          <p:cNvPr id="14" name="Picture 6" descr="Logo-GQ橫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5" y="6538913"/>
            <a:ext cx="211243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直角三角形 20"/>
          <p:cNvSpPr/>
          <p:nvPr userDrawn="1"/>
        </p:nvSpPr>
        <p:spPr>
          <a:xfrm>
            <a:off x="2313517" y="6605588"/>
            <a:ext cx="9878483" cy="252412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22" name="直角三角形 21"/>
          <p:cNvSpPr/>
          <p:nvPr userDrawn="1"/>
        </p:nvSpPr>
        <p:spPr>
          <a:xfrm>
            <a:off x="2313517" y="6694488"/>
            <a:ext cx="9878483" cy="163512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23" name="直角三角形 22"/>
          <p:cNvSpPr/>
          <p:nvPr userDrawn="1"/>
        </p:nvSpPr>
        <p:spPr>
          <a:xfrm>
            <a:off x="2313517" y="6777038"/>
            <a:ext cx="9878483" cy="80962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24" name="直角三角形 23"/>
          <p:cNvSpPr/>
          <p:nvPr userDrawn="1"/>
        </p:nvSpPr>
        <p:spPr>
          <a:xfrm rot="10800000">
            <a:off x="2165351" y="6605589"/>
            <a:ext cx="148167" cy="857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25" name="直角三角形 24"/>
          <p:cNvSpPr/>
          <p:nvPr userDrawn="1"/>
        </p:nvSpPr>
        <p:spPr>
          <a:xfrm rot="10800000">
            <a:off x="2165351" y="6692901"/>
            <a:ext cx="148167" cy="80963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  <p:sp>
        <p:nvSpPr>
          <p:cNvPr id="26" name="直角三角形 25"/>
          <p:cNvSpPr/>
          <p:nvPr userDrawn="1"/>
        </p:nvSpPr>
        <p:spPr>
          <a:xfrm rot="10800000">
            <a:off x="2165351" y="6773864"/>
            <a:ext cx="148167" cy="84137"/>
          </a:xfrm>
          <a:prstGeom prst="rt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/>
          </a:p>
        </p:txBody>
      </p:sp>
    </p:spTree>
    <p:extLst>
      <p:ext uri="{BB962C8B-B14F-4D97-AF65-F5344CB8AC3E}">
        <p14:creationId xmlns:p14="http://schemas.microsoft.com/office/powerpoint/2010/main" val="3085507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標題 1"/>
          <p:cNvSpPr>
            <a:spLocks noGrp="1"/>
          </p:cNvSpPr>
          <p:nvPr>
            <p:ph type="ctrTitle"/>
          </p:nvPr>
        </p:nvSpPr>
        <p:spPr>
          <a:xfrm>
            <a:off x="4776808" y="204416"/>
            <a:ext cx="6890506" cy="2417979"/>
          </a:xfrm>
        </p:spPr>
        <p:txBody>
          <a:bodyPr>
            <a:normAutofit fontScale="90000"/>
          </a:bodyPr>
          <a:lstStyle/>
          <a:p>
            <a:pPr>
              <a:lnSpc>
                <a:spcPts val="72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整合型能源管理示範輔導</a:t>
            </a:r>
            <a:r>
              <a:rPr lang="en-US" altLang="zh-TW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de-DE" altLang="zh-TW" sz="4000" b="1" dirty="0" smtClean="0">
                <a:solidFill>
                  <a:srgbClr val="FF6600"/>
                </a:solidFill>
              </a:rPr>
              <a:t>OOOOOO</a:t>
            </a:r>
            <a:r>
              <a:rPr lang="zh-TW" altLang="en-US" sz="4000" b="1" dirty="0" smtClean="0">
                <a:solidFill>
                  <a:srgbClr val="FF6600"/>
                </a:solidFill>
              </a:rPr>
              <a:t>股份有限公司</a:t>
            </a:r>
            <a:r>
              <a:rPr lang="en-US" altLang="zh-TW" sz="4000" b="1" dirty="0" smtClean="0">
                <a:solidFill>
                  <a:srgbClr val="FF6600"/>
                </a:solidFill>
              </a:rPr>
              <a:t>-</a:t>
            </a:r>
            <a:r>
              <a:rPr lang="de-DE" altLang="zh-TW" sz="4000" b="1" dirty="0" smtClean="0">
                <a:solidFill>
                  <a:srgbClr val="FF6600"/>
                </a:solidFill>
              </a:rPr>
              <a:t>OO</a:t>
            </a:r>
            <a:r>
              <a:rPr lang="zh-TW" altLang="en-US" sz="4000" b="1" dirty="0" smtClean="0">
                <a:solidFill>
                  <a:srgbClr val="FF6600"/>
                </a:solidFill>
              </a:rPr>
              <a:t>廠</a:t>
            </a:r>
            <a:endParaRPr lang="en-US" altLang="zh-TW" sz="4000" b="1" dirty="0">
              <a:solidFill>
                <a:srgbClr val="FF6600"/>
              </a:solidFill>
            </a:endParaRPr>
          </a:p>
        </p:txBody>
      </p:sp>
      <p:sp>
        <p:nvSpPr>
          <p:cNvPr id="12" name="標題 1"/>
          <p:cNvSpPr txBox="1">
            <a:spLocks/>
          </p:cNvSpPr>
          <p:nvPr/>
        </p:nvSpPr>
        <p:spPr>
          <a:xfrm>
            <a:off x="7088776" y="-91556"/>
            <a:ext cx="5263645" cy="59194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製造業能源管理示範輔導計畫</a:t>
            </a:r>
            <a:endParaRPr lang="zh-TW" altLang="en-US" sz="2400" b="1" i="1" u="sng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</a:t>
            </a:fld>
            <a:endParaRPr lang="zh-TW" altLang="en-US" dirty="0"/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0" y="218614"/>
            <a:ext cx="3349748" cy="563548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/>
        </p:nvPicPr>
        <p:blipFill>
          <a:blip r:embed="rId4"/>
          <a:srcRect l="2622" r="3069"/>
          <a:stretch>
            <a:fillRect/>
          </a:stretch>
        </p:blipFill>
        <p:spPr>
          <a:xfrm>
            <a:off x="837626" y="1286484"/>
            <a:ext cx="3878910" cy="3686509"/>
          </a:xfrm>
          <a:custGeom>
            <a:avLst/>
            <a:gdLst>
              <a:gd name="connsiteX0" fmla="*/ 1397218 w 2794476"/>
              <a:gd name="connsiteY0" fmla="*/ 0 h 2655865"/>
              <a:gd name="connsiteX1" fmla="*/ 1397259 w 2794476"/>
              <a:gd name="connsiteY1" fmla="*/ 0 h 2655865"/>
              <a:gd name="connsiteX2" fmla="*/ 1540098 w 2794476"/>
              <a:gd name="connsiteY2" fmla="*/ 6855 h 2655865"/>
              <a:gd name="connsiteX3" fmla="*/ 2794476 w 2794476"/>
              <a:gd name="connsiteY3" fmla="*/ 1327932 h 2655865"/>
              <a:gd name="connsiteX4" fmla="*/ 1397238 w 2794476"/>
              <a:gd name="connsiteY4" fmla="*/ 2655865 h 2655865"/>
              <a:gd name="connsiteX5" fmla="*/ 0 w 2794476"/>
              <a:gd name="connsiteY5" fmla="*/ 1327932 h 2655865"/>
              <a:gd name="connsiteX6" fmla="*/ 1254379 w 2794476"/>
              <a:gd name="connsiteY6" fmla="*/ 6855 h 265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94476" h="2655865">
                <a:moveTo>
                  <a:pt x="1397218" y="0"/>
                </a:moveTo>
                <a:lnTo>
                  <a:pt x="1397259" y="0"/>
                </a:lnTo>
                <a:lnTo>
                  <a:pt x="1540098" y="6855"/>
                </a:lnTo>
                <a:cubicBezTo>
                  <a:pt x="2244663" y="74859"/>
                  <a:pt x="2794476" y="640372"/>
                  <a:pt x="2794476" y="1327932"/>
                </a:cubicBezTo>
                <a:cubicBezTo>
                  <a:pt x="2794476" y="2061329"/>
                  <a:pt x="2168911" y="2655865"/>
                  <a:pt x="1397238" y="2655865"/>
                </a:cubicBezTo>
                <a:cubicBezTo>
                  <a:pt x="625565" y="2655865"/>
                  <a:pt x="0" y="2061329"/>
                  <a:pt x="0" y="1327932"/>
                </a:cubicBezTo>
                <a:cubicBezTo>
                  <a:pt x="0" y="640372"/>
                  <a:pt x="549813" y="74859"/>
                  <a:pt x="1254379" y="6855"/>
                </a:cubicBezTo>
                <a:close/>
              </a:path>
            </a:pathLst>
          </a:custGeom>
        </p:spPr>
      </p:pic>
      <p:sp>
        <p:nvSpPr>
          <p:cNvPr id="18" name="文字方塊 17"/>
          <p:cNvSpPr txBox="1"/>
          <p:nvPr/>
        </p:nvSpPr>
        <p:spPr>
          <a:xfrm>
            <a:off x="992014" y="4978611"/>
            <a:ext cx="41191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ISO</a:t>
            </a:r>
            <a:r>
              <a:rPr lang="zh-TW" altLang="en-US" sz="4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n-US" altLang="zh-TW" sz="4800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50001</a:t>
            </a:r>
          </a:p>
          <a:p>
            <a:r>
              <a:rPr lang="en-US" altLang="zh-TW" sz="2000" dirty="0">
                <a:solidFill>
                  <a:schemeClr val="accent6"/>
                </a:solidFill>
                <a:latin typeface="Arial Black" panose="020B0A04020102020204" pitchFamily="34" charset="0"/>
              </a:rPr>
              <a:t>ENERGY</a:t>
            </a:r>
            <a:r>
              <a:rPr lang="zh-TW" altLang="en-US" sz="2000" dirty="0">
                <a:solidFill>
                  <a:schemeClr val="accent6"/>
                </a:solidFill>
                <a:latin typeface="Arial Black" panose="020B0A04020102020204" pitchFamily="34" charset="0"/>
              </a:rPr>
              <a:t> </a:t>
            </a:r>
            <a:r>
              <a:rPr lang="en-US" altLang="zh-TW" sz="2000" dirty="0">
                <a:solidFill>
                  <a:schemeClr val="accent6"/>
                </a:solidFill>
                <a:latin typeface="Arial Black" panose="020B0A04020102020204" pitchFamily="34" charset="0"/>
              </a:rPr>
              <a:t>MANAGEMENT</a:t>
            </a:r>
            <a:endParaRPr lang="zh-TW" altLang="en-US" sz="2000" dirty="0">
              <a:solidFill>
                <a:schemeClr val="accent6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Rectangle 15"/>
          <p:cNvSpPr txBox="1">
            <a:spLocks noChangeArrowheads="1"/>
          </p:cNvSpPr>
          <p:nvPr/>
        </p:nvSpPr>
        <p:spPr bwMode="auto">
          <a:xfrm>
            <a:off x="6723524" y="5325072"/>
            <a:ext cx="2997074" cy="678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1000" indent="-18891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2pPr>
            <a:lvl3pPr marL="561975" indent="-1793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3pPr>
            <a:lvl4pPr marL="768350" indent="-2047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>
                <a:solidFill>
                  <a:schemeClr val="tx1"/>
                </a:solidFill>
                <a:latin typeface="+mn-lt"/>
              </a:defRPr>
            </a:lvl4pPr>
            <a:lvl5pPr marL="10509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5pPr>
            <a:lvl6pPr marL="15081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6pPr>
            <a:lvl7pPr marL="19653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7pPr>
            <a:lvl8pPr marL="24225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8pPr>
            <a:lvl9pPr marL="28797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簡報人： 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OOO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職稱</a:t>
            </a:r>
            <a:endParaRPr lang="de-DE" altLang="zh-TW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標題 1"/>
          <p:cNvSpPr txBox="1">
            <a:spLocks/>
          </p:cNvSpPr>
          <p:nvPr/>
        </p:nvSpPr>
        <p:spPr>
          <a:xfrm>
            <a:off x="6178698" y="2969661"/>
            <a:ext cx="4086726" cy="20081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>
              <a:spcAft>
                <a:spcPts val="450"/>
              </a:spcAft>
            </a:pPr>
            <a:r>
              <a:rPr lang="zh-TW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</a:t>
            </a:r>
            <a:r>
              <a:rPr lang="en-US" altLang="zh-TW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LOGO</a:t>
            </a:r>
            <a:endParaRPr lang="en-US" altLang="zh-TW" sz="3600" b="1" dirty="0"/>
          </a:p>
        </p:txBody>
      </p:sp>
    </p:spTree>
    <p:extLst>
      <p:ext uri="{BB962C8B-B14F-4D97-AF65-F5344CB8AC3E}">
        <p14:creationId xmlns:p14="http://schemas.microsoft.com/office/powerpoint/2010/main" val="2247101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10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406400" y="245757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2.2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節能改善之目標設定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>
          <a:xfrm>
            <a:off x="0" y="1024025"/>
            <a:ext cx="11872686" cy="246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(3)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今</a:t>
            </a:r>
            <a:r>
              <a:rPr lang="en-US" altLang="zh-TW" sz="2400" b="1" dirty="0" smtClean="0">
                <a:latin typeface="微軟正黑體" panose="020B0604030504040204" pitchFamily="34" charset="-120"/>
              </a:rPr>
              <a:t>(115)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年度節能目標</a:t>
            </a:r>
            <a:endParaRPr lang="en-US" altLang="zh-TW" sz="2400" b="1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0" y="4003489"/>
            <a:ext cx="11872686" cy="4239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(4)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預期規劃量測</a:t>
            </a:r>
            <a:r>
              <a:rPr lang="zh-TW" altLang="en-US" sz="2400" b="1" dirty="0" smtClean="0">
                <a:latin typeface="微軟正黑體" panose="020B0604030504040204" pitchFamily="34" charset="-120"/>
              </a:rPr>
              <a:t>系統</a:t>
            </a:r>
            <a:r>
              <a:rPr lang="en-US" altLang="zh-TW" sz="2400" b="1" dirty="0" smtClean="0">
                <a:latin typeface="微軟正黑體" panose="020B0604030504040204" pitchFamily="34" charset="-120"/>
              </a:rPr>
              <a:t>(</a:t>
            </a:r>
            <a:r>
              <a:rPr lang="zh-TW" altLang="en-US" sz="2400" b="1" dirty="0" smtClean="0">
                <a:latin typeface="微軟正黑體" panose="020B0604030504040204" pitchFamily="34" charset="-120"/>
              </a:rPr>
              <a:t>至少</a:t>
            </a:r>
            <a:r>
              <a:rPr lang="en-US" altLang="zh-TW" sz="2400" b="1" dirty="0" smtClean="0">
                <a:latin typeface="微軟正黑體" panose="020B0604030504040204" pitchFamily="34" charset="-120"/>
              </a:rPr>
              <a:t>2</a:t>
            </a:r>
            <a:r>
              <a:rPr lang="zh-TW" altLang="en-US" sz="2400" b="1" dirty="0" smtClean="0">
                <a:latin typeface="微軟正黑體" panose="020B0604030504040204" pitchFamily="34" charset="-120"/>
              </a:rPr>
              <a:t>項</a:t>
            </a:r>
            <a:r>
              <a:rPr lang="en-US" altLang="zh-TW" sz="2400" b="1" dirty="0" smtClean="0">
                <a:latin typeface="微軟正黑體" panose="020B0604030504040204" pitchFamily="34" charset="-120"/>
              </a:rPr>
              <a:t>)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321885"/>
              </p:ext>
            </p:extLst>
          </p:nvPr>
        </p:nvGraphicFramePr>
        <p:xfrm>
          <a:off x="508003" y="4427459"/>
          <a:ext cx="11088911" cy="1402302"/>
        </p:xfrm>
        <a:graphic>
          <a:graphicData uri="http://schemas.openxmlformats.org/drawingml/2006/table">
            <a:tbl>
              <a:tblPr firstRow="1" bandRow="1"/>
              <a:tblGrid>
                <a:gridCol w="2481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0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3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43085">
                  <a:extLst>
                    <a:ext uri="{9D8B030D-6E8A-4147-A177-3AD203B41FA5}">
                      <a16:colId xmlns:a16="http://schemas.microsoft.com/office/drawing/2014/main" val="1147860872"/>
                    </a:ext>
                  </a:extLst>
                </a:gridCol>
              </a:tblGrid>
              <a:tr h="319924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系統別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  <a:cs typeface="Segoe UI Symbol" panose="020B0502040204020203" pitchFamily="34" charset="0"/>
                        </a:rPr>
                        <a:t>☐</a:t>
                      </a:r>
                      <a:r>
                        <a:rPr lang="zh-TW" sz="2000" b="1" kern="150" dirty="0">
                          <a:effectLst/>
                          <a:latin typeface="+mj-ea"/>
                          <a:ea typeface="+mj-ea"/>
                        </a:rPr>
                        <a:t>空壓系統</a:t>
                      </a: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</a:rPr>
                        <a:t>☐</a:t>
                      </a:r>
                      <a:r>
                        <a:rPr lang="zh-TW" sz="2000" b="1" kern="150" dirty="0">
                          <a:effectLst/>
                          <a:latin typeface="+mj-ea"/>
                          <a:ea typeface="+mj-ea"/>
                        </a:rPr>
                        <a:t>空調系統</a:t>
                      </a: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zh-TW" sz="2000" b="1" kern="150" dirty="0">
                          <a:effectLst/>
                          <a:latin typeface="+mj-ea"/>
                          <a:ea typeface="+mj-ea"/>
                        </a:rPr>
                        <a:t>冰水</a:t>
                      </a: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  <a:cs typeface="Segoe UI Symbol" panose="020B0502040204020203" pitchFamily="34" charset="0"/>
                        </a:rPr>
                        <a:t>☐</a:t>
                      </a:r>
                      <a:r>
                        <a:rPr lang="zh-TW" sz="2000" b="1" kern="150" dirty="0">
                          <a:effectLst/>
                          <a:latin typeface="+mj-ea"/>
                          <a:ea typeface="+mj-ea"/>
                        </a:rPr>
                        <a:t>製程系統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Segoe UI Symbol" panose="020B0502040204020203" pitchFamily="34" charset="0"/>
                        </a:rPr>
                        <a:t>☐</a:t>
                      </a:r>
                      <a:r>
                        <a:rPr lang="zh-TW" alt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其他</a:t>
                      </a:r>
                      <a:r>
                        <a:rPr lang="zh-TW" altLang="zh-TW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系統</a:t>
                      </a: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</a:rPr>
                        <a:t>☐</a:t>
                      </a:r>
                      <a:r>
                        <a:rPr lang="zh-TW" sz="2000" b="1" kern="150" dirty="0">
                          <a:effectLst/>
                          <a:latin typeface="+mj-ea"/>
                          <a:ea typeface="+mj-ea"/>
                        </a:rPr>
                        <a:t>轉動設備</a:t>
                      </a: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  <a:cs typeface="Segoe UI Symbol" panose="020B0502040204020203" pitchFamily="34" charset="0"/>
                        </a:rPr>
                        <a:t>☐</a:t>
                      </a:r>
                      <a:r>
                        <a:rPr lang="zh-TW" sz="2000" b="1" kern="150" dirty="0">
                          <a:effectLst/>
                          <a:latin typeface="+mj-ea"/>
                          <a:ea typeface="+mj-ea"/>
                        </a:rPr>
                        <a:t>熱能系統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effectLst/>
                          <a:latin typeface="+mj-ea"/>
                          <a:ea typeface="+mj-ea"/>
                          <a:cs typeface="Segoe UI Symbol" panose="020B0502040204020203" pitchFamily="34" charset="0"/>
                        </a:rPr>
                        <a:t>☐</a:t>
                      </a:r>
                      <a:r>
                        <a:rPr lang="zh-TW" sz="2000" b="1" kern="150" dirty="0">
                          <a:effectLst/>
                          <a:latin typeface="+mj-ea"/>
                          <a:ea typeface="+mj-ea"/>
                        </a:rPr>
                        <a:t>電力系統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399191" y="1851727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目標最少擇一項以上或新增其他節能目標</a:t>
            </a:r>
            <a:r>
              <a:rPr lang="en-US" altLang="zh-TW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en-US" altLang="zh-TW" sz="20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115</a:t>
            </a:r>
            <a:r>
              <a:rPr lang="zh-TW" altLang="en-US" sz="20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年節</a:t>
            </a:r>
            <a:r>
              <a:rPr lang="zh-TW" altLang="en-US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電率：</a:t>
            </a:r>
            <a:r>
              <a:rPr lang="en-US" altLang="zh-TW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____%</a:t>
            </a:r>
          </a:p>
          <a:p>
            <a:r>
              <a:rPr lang="en-US" altLang="zh-TW" sz="20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115</a:t>
            </a:r>
            <a:r>
              <a:rPr lang="zh-TW" altLang="en-US" sz="20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節能率：</a:t>
            </a:r>
            <a:r>
              <a:rPr lang="en-US" altLang="zh-TW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____%</a:t>
            </a:r>
          </a:p>
          <a:p>
            <a:r>
              <a:rPr lang="en-US" altLang="zh-TW" sz="20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115</a:t>
            </a:r>
            <a:r>
              <a:rPr lang="zh-TW" altLang="en-US" sz="20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年節</a:t>
            </a:r>
            <a:r>
              <a:rPr lang="zh-TW" altLang="en-US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單位產品節能率：</a:t>
            </a:r>
            <a:r>
              <a:rPr lang="en-US" altLang="zh-TW" sz="20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____%</a:t>
            </a: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32834" y="1466912"/>
            <a:ext cx="807776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簡報重點：請註明節電率計算公式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97566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11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406400" y="245757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2.3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企業管理及永續策略 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85377"/>
              </p:ext>
            </p:extLst>
          </p:nvPr>
        </p:nvGraphicFramePr>
        <p:xfrm>
          <a:off x="415736" y="1554050"/>
          <a:ext cx="10751061" cy="1611870"/>
        </p:xfrm>
        <a:graphic>
          <a:graphicData uri="http://schemas.openxmlformats.org/drawingml/2006/table">
            <a:tbl>
              <a:tblPr firstRow="1" bandRow="1"/>
              <a:tblGrid>
                <a:gridCol w="10990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83543">
                  <a:extLst>
                    <a:ext uri="{9D8B030D-6E8A-4147-A177-3AD203B41FA5}">
                      <a16:colId xmlns:a16="http://schemas.microsoft.com/office/drawing/2014/main" val="3161348746"/>
                    </a:ext>
                  </a:extLst>
                </a:gridCol>
                <a:gridCol w="48332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計畫年度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政府計畫名稱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內容說明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執行單位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6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Rectangle 8"/>
          <p:cNvSpPr txBox="1">
            <a:spLocks noChangeArrowheads="1"/>
          </p:cNvSpPr>
          <p:nvPr/>
        </p:nvSpPr>
        <p:spPr>
          <a:xfrm>
            <a:off x="319315" y="1059230"/>
            <a:ext cx="11872686" cy="246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(1)</a:t>
            </a:r>
            <a:r>
              <a:rPr lang="zh-TW" altLang="zh-TW" sz="2400" b="1" dirty="0">
                <a:latin typeface="微軟正黑體" panose="020B0604030504040204" pitchFamily="34" charset="-120"/>
              </a:rPr>
              <a:t>近三年是否參與政府節能相關計畫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sp>
        <p:nvSpPr>
          <p:cNvPr id="18" name="Rectangle 8"/>
          <p:cNvSpPr txBox="1">
            <a:spLocks noChangeArrowheads="1"/>
          </p:cNvSpPr>
          <p:nvPr/>
        </p:nvSpPr>
        <p:spPr>
          <a:xfrm>
            <a:off x="319314" y="3208076"/>
            <a:ext cx="11872686" cy="246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(2)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如何配合輔導計畫與教育訓練課程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973080"/>
              </p:ext>
            </p:extLst>
          </p:nvPr>
        </p:nvGraphicFramePr>
        <p:xfrm>
          <a:off x="592006" y="3650959"/>
          <a:ext cx="10574791" cy="2833152"/>
        </p:xfrm>
        <a:graphic>
          <a:graphicData uri="http://schemas.openxmlformats.org/drawingml/2006/table">
            <a:tbl>
              <a:tblPr firstRow="1" firstCol="1" bandRow="1"/>
              <a:tblGrid>
                <a:gridCol w="649521">
                  <a:extLst>
                    <a:ext uri="{9D8B030D-6E8A-4147-A177-3AD203B41FA5}">
                      <a16:colId xmlns:a16="http://schemas.microsoft.com/office/drawing/2014/main" val="2850466018"/>
                    </a:ext>
                  </a:extLst>
                </a:gridCol>
                <a:gridCol w="9925270">
                  <a:extLst>
                    <a:ext uri="{9D8B030D-6E8A-4147-A177-3AD203B41FA5}">
                      <a16:colId xmlns:a16="http://schemas.microsoft.com/office/drawing/2014/main" val="1857038356"/>
                    </a:ext>
                  </a:extLst>
                </a:gridCol>
              </a:tblGrid>
              <a:tr h="315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600" b="1" kern="150" dirty="0">
                          <a:solidFill>
                            <a:srgbClr val="000000"/>
                          </a:solidFill>
                          <a:effectLst/>
                          <a:latin typeface="MS Gothic" panose="020B0609070205080204" pitchFamily="49" charset="-128"/>
                          <a:ea typeface="標楷體" panose="03000509000000000000" pitchFamily="65" charset="-120"/>
                        </a:rPr>
                        <a:t>☐</a:t>
                      </a:r>
                      <a:endParaRPr lang="zh-TW" altLang="zh-TW" sz="1600" b="1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配合計畫管理，提供相關輔導所必須之資料</a:t>
                      </a:r>
                    </a:p>
                  </a:txBody>
                  <a:tcPr marL="6350" marR="635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9989794"/>
                  </a:ext>
                </a:extLst>
              </a:tr>
              <a:tr h="3149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 dirty="0">
                          <a:solidFill>
                            <a:srgbClr val="000000"/>
                          </a:solidFill>
                          <a:effectLst/>
                          <a:latin typeface="MS Gothic" panose="020B0609070205080204" pitchFamily="49" charset="-128"/>
                          <a:ea typeface="標楷體" panose="03000509000000000000" pitchFamily="65" charset="-120"/>
                        </a:rPr>
                        <a:t>☐</a:t>
                      </a:r>
                      <a:endParaRPr lang="zh-TW" sz="1600" b="1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配合計畫推廣事項，如成果發表會等</a:t>
                      </a:r>
                    </a:p>
                  </a:txBody>
                  <a:tcPr marL="6350" marR="635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6327408"/>
                  </a:ext>
                </a:extLst>
              </a:tr>
              <a:tr h="3240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solidFill>
                            <a:srgbClr val="000000"/>
                          </a:solidFill>
                          <a:effectLst/>
                          <a:latin typeface="MS Gothic" panose="020B0609070205080204" pitchFamily="49" charset="-128"/>
                          <a:ea typeface="標楷體" panose="03000509000000000000" pitchFamily="65" charset="-120"/>
                        </a:rPr>
                        <a:t>☐</a:t>
                      </a:r>
                      <a:endParaRPr lang="zh-TW" sz="1600" b="1" kern="15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輔導計畫結束後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5</a:t>
                      </a: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年配合提報能源管理改善方案及能源績效達成情形</a:t>
                      </a:r>
                    </a:p>
                  </a:txBody>
                  <a:tcPr marL="6350" marR="635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19239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solidFill>
                            <a:srgbClr val="000000"/>
                          </a:solidFill>
                          <a:effectLst/>
                          <a:latin typeface="MS Gothic" panose="020B0609070205080204" pitchFamily="49" charset="-128"/>
                          <a:ea typeface="標楷體" panose="03000509000000000000" pitchFamily="65" charset="-120"/>
                        </a:rPr>
                        <a:t>☐</a:t>
                      </a:r>
                      <a:endParaRPr lang="zh-TW" sz="1600" b="1" kern="15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製程部門願意配合參與計畫與相關訓練課程，以提升製程改善之可行性</a:t>
                      </a:r>
                    </a:p>
                  </a:txBody>
                  <a:tcPr marL="6350" marR="6350" marT="0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1530805"/>
                  </a:ext>
                </a:extLst>
              </a:tr>
              <a:tr h="15735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solidFill>
                            <a:srgbClr val="000000"/>
                          </a:solidFill>
                          <a:effectLst/>
                          <a:latin typeface="MS Gothic" panose="020B0609070205080204" pitchFamily="49" charset="-128"/>
                          <a:ea typeface="標楷體" panose="03000509000000000000" pitchFamily="65" charset="-120"/>
                        </a:rPr>
                        <a:t>☐</a:t>
                      </a:r>
                      <a:endParaRPr lang="zh-TW" sz="1600" b="1" kern="15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其他</a:t>
                      </a: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請詳述</a:t>
                      </a: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：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(</a:t>
                      </a:r>
                      <a:r>
                        <a:rPr lang="zh-TW" altLang="en-US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參考，請自行補充</a:t>
                      </a:r>
                      <a:r>
                        <a:rPr lang="en-US" altLang="zh-TW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)</a:t>
                      </a:r>
                      <a:endParaRPr lang="en-US" sz="1600" b="1" kern="1200" dirty="0">
                        <a:solidFill>
                          <a:srgbClr val="FF66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1.</a:t>
                      </a:r>
                      <a:r>
                        <a:rPr lang="zh-TW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已成立能管推動團隊，其管理與規劃工作分配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2.</a:t>
                      </a:r>
                      <a:r>
                        <a:rPr lang="zh-TW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廠內設備管理與保養機制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3.</a:t>
                      </a:r>
                      <a:r>
                        <a:rPr lang="zh-TW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文件發行、規劃訓練等工作項</a:t>
                      </a:r>
                      <a:r>
                        <a:rPr lang="en-US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…</a:t>
                      </a:r>
                      <a:endParaRPr lang="zh-TW" sz="1600" b="1" kern="1200" dirty="0">
                        <a:solidFill>
                          <a:srgbClr val="FF66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4.</a:t>
                      </a:r>
                      <a:r>
                        <a:rPr lang="zh-TW" sz="1600" b="1" kern="1200" dirty="0">
                          <a:solidFill>
                            <a:srgbClr val="FF6600"/>
                          </a:solidFill>
                          <a:latin typeface="+mj-ea"/>
                          <a:ea typeface="+mj-ea"/>
                          <a:cs typeface="+mn-cs"/>
                        </a:rPr>
                        <a:t>未來能管推隊規劃</a:t>
                      </a:r>
                    </a:p>
                  </a:txBody>
                  <a:tcPr marL="6350" marR="635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401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441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12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406400" y="245757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2.3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企業管理及永續策略 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Rectangle 8"/>
          <p:cNvSpPr txBox="1">
            <a:spLocks noChangeArrowheads="1"/>
          </p:cNvSpPr>
          <p:nvPr/>
        </p:nvSpPr>
        <p:spPr>
          <a:xfrm>
            <a:off x="319315" y="1059230"/>
            <a:ext cx="11872686" cy="246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(3) </a:t>
            </a:r>
            <a:r>
              <a:rPr lang="zh-TW" altLang="en-US" sz="2400" b="1" dirty="0">
                <a:latin typeface="微軟正黑體" panose="020B0604030504040204" pitchFamily="34" charset="-120"/>
              </a:rPr>
              <a:t>管理制度建置情形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sp>
        <p:nvSpPr>
          <p:cNvPr id="18" name="Rectangle 8"/>
          <p:cNvSpPr txBox="1">
            <a:spLocks noChangeArrowheads="1"/>
          </p:cNvSpPr>
          <p:nvPr/>
        </p:nvSpPr>
        <p:spPr>
          <a:xfrm>
            <a:off x="319315" y="3419233"/>
            <a:ext cx="6284685" cy="2885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(4)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企業永續及節能減碳相關議題參與情形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266829"/>
              </p:ext>
            </p:extLst>
          </p:nvPr>
        </p:nvGraphicFramePr>
        <p:xfrm>
          <a:off x="508003" y="1502050"/>
          <a:ext cx="11088910" cy="1554480"/>
        </p:xfrm>
        <a:graphic>
          <a:graphicData uri="http://schemas.openxmlformats.org/drawingml/2006/table">
            <a:tbl>
              <a:tblPr firstRow="1" bandRow="1"/>
              <a:tblGrid>
                <a:gridCol w="15965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3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6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4286">
                  <a:extLst>
                    <a:ext uri="{9D8B030D-6E8A-4147-A177-3AD203B41FA5}">
                      <a16:colId xmlns:a16="http://schemas.microsoft.com/office/drawing/2014/main" val="1777092074"/>
                    </a:ext>
                  </a:extLst>
                </a:gridCol>
                <a:gridCol w="3947884">
                  <a:extLst>
                    <a:ext uri="{9D8B030D-6E8A-4147-A177-3AD203B41FA5}">
                      <a16:colId xmlns:a16="http://schemas.microsoft.com/office/drawing/2014/main" val="1147860872"/>
                    </a:ext>
                  </a:extLst>
                </a:gridCol>
              </a:tblGrid>
              <a:tr h="319924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管理制度標準類別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ISO 9001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ISO 14001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 ISO </a:t>
                      </a:r>
                      <a:r>
                        <a:rPr lang="en-US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140</a:t>
                      </a:r>
                      <a:r>
                        <a:rPr lang="en-US" altLang="zh-TW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64-1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ISO 14067    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Segoe UI Symbol" panose="020B0502040204020203" pitchFamily="34" charset="0"/>
                        </a:rPr>
                        <a:t>☐</a:t>
                      </a:r>
                      <a:r>
                        <a:rPr lang="zh-TW" alt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其他</a:t>
                      </a:r>
                      <a:r>
                        <a:rPr lang="zh-TW" altLang="zh-TW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系統</a:t>
                      </a:r>
                      <a:r>
                        <a:rPr lang="zh-TW" altLang="en-US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：</a:t>
                      </a:r>
                      <a:r>
                        <a:rPr lang="en-US" altLang="zh-TW" sz="1800" b="1" kern="15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5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如 </a:t>
                      </a:r>
                      <a:r>
                        <a:rPr lang="en-US" altLang="zh-TW" sz="1800" b="1" kern="15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ISO 20400</a:t>
                      </a:r>
                      <a:r>
                        <a:rPr lang="zh-TW" altLang="en-US" sz="1800" b="1" kern="15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TW" sz="1800" b="1" kern="15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TOSHMS</a:t>
                      </a:r>
                      <a:r>
                        <a:rPr lang="zh-TW" altLang="en-US" sz="1800" b="1" kern="15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、</a:t>
                      </a:r>
                      <a:r>
                        <a:rPr lang="en-US" altLang="zh-TW" sz="1800" b="1" kern="15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GHG Protocol)</a:t>
                      </a:r>
                      <a:endParaRPr lang="en-US" altLang="zh-TW" sz="1800" b="1" kern="15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ISO 46001</a:t>
                      </a:r>
                      <a:endParaRPr lang="zh-TW" sz="2000" b="1" kern="15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ISO 14068    </a:t>
                      </a:r>
                      <a:endParaRPr lang="zh-TW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ISO 45001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ISO 27001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857729"/>
              </p:ext>
            </p:extLst>
          </p:nvPr>
        </p:nvGraphicFramePr>
        <p:xfrm>
          <a:off x="508003" y="3938935"/>
          <a:ext cx="11030854" cy="2438844"/>
        </p:xfrm>
        <a:graphic>
          <a:graphicData uri="http://schemas.openxmlformats.org/drawingml/2006/table">
            <a:tbl>
              <a:tblPr firstRow="1" bandRow="1"/>
              <a:tblGrid>
                <a:gridCol w="31786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5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7028">
                  <a:extLst>
                    <a:ext uri="{9D8B030D-6E8A-4147-A177-3AD203B41FA5}">
                      <a16:colId xmlns:a16="http://schemas.microsoft.com/office/drawing/2014/main" val="1147860872"/>
                    </a:ext>
                  </a:extLst>
                </a:gridCol>
              </a:tblGrid>
              <a:tr h="329296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相關議題類別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8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</a:t>
                      </a:r>
                      <a:r>
                        <a:rPr lang="en-US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 </a:t>
                      </a:r>
                      <a:r>
                        <a:rPr lang="zh-TW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企業永續報告</a:t>
                      </a: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(ESG)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</a:t>
                      </a:r>
                      <a:r>
                        <a:rPr lang="zh-TW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氣候相關財務揭露建議</a:t>
                      </a: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(TCFD)</a:t>
                      </a:r>
                      <a:endParaRPr lang="zh-TW" sz="2000" b="1" kern="15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Segoe UI Symbol" panose="020B0502040204020203" pitchFamily="34" charset="0"/>
                        </a:rPr>
                        <a:t>☐</a:t>
                      </a:r>
                      <a:r>
                        <a:rPr lang="zh-TW" altLang="en-US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其他：</a:t>
                      </a:r>
                      <a:r>
                        <a:rPr lang="en-US" altLang="zh-TW" sz="2000" b="1" kern="150" dirty="0" smtClean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______________</a:t>
                      </a: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</a:t>
                      </a:r>
                      <a:r>
                        <a:rPr lang="zh-TW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碳揭露專案</a:t>
                      </a: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(CDP)</a:t>
                      </a:r>
                      <a:endParaRPr lang="zh-TW" sz="2000" b="1" kern="150" dirty="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</a:t>
                      </a:r>
                      <a:r>
                        <a:rPr lang="zh-TW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道瓊永續指數</a:t>
                      </a: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(DJSI)</a:t>
                      </a:r>
                      <a:endParaRPr lang="zh-TW" sz="2000" b="1" kern="15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</a:t>
                      </a:r>
                      <a:r>
                        <a:rPr lang="zh-TW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科學基礎碳目標</a:t>
                      </a: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(SBT)</a:t>
                      </a:r>
                      <a:endParaRPr lang="zh-TW" sz="2000" b="1" kern="15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</a:t>
                      </a:r>
                      <a:r>
                        <a:rPr lang="zh-TW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再生能源建置或參與再生能源憑證交易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811102"/>
                  </a:ext>
                </a:extLst>
              </a:tr>
              <a:tr h="5182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</a:t>
                      </a:r>
                      <a:r>
                        <a:rPr lang="zh-TW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內部碳定價</a:t>
                      </a:r>
                      <a:r>
                        <a:rPr lang="en-US" sz="2000" b="1" kern="15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(ICP)</a:t>
                      </a:r>
                      <a:endParaRPr lang="zh-TW" sz="2000" b="1" kern="150">
                        <a:solidFill>
                          <a:schemeClr val="tx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7780" marR="1778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☐ </a:t>
                      </a:r>
                      <a:r>
                        <a:rPr lang="zh-TW" sz="2000" b="1" kern="15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參與環境部溫室氣體自願減量專案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sz="20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381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522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13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228600" y="256836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2.4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溫室氣體盤查執行狀況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Rectangle 8"/>
          <p:cNvSpPr txBox="1">
            <a:spLocks noChangeArrowheads="1"/>
          </p:cNvSpPr>
          <p:nvPr/>
        </p:nvSpPr>
        <p:spPr>
          <a:xfrm>
            <a:off x="319314" y="1057972"/>
            <a:ext cx="11872686" cy="246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(1</a:t>
            </a:r>
            <a:r>
              <a:rPr lang="zh-TW" altLang="en-US" sz="2400" b="1" dirty="0">
                <a:latin typeface="微軟正黑體" panose="020B0604030504040204" pitchFamily="34" charset="-120"/>
              </a:rPr>
              <a:t>、</a:t>
            </a:r>
            <a:r>
              <a:rPr lang="en-US" altLang="zh-TW" sz="2400" b="1" dirty="0">
                <a:latin typeface="微軟正黑體" panose="020B0604030504040204" pitchFamily="34" charset="-120"/>
              </a:rPr>
              <a:t>2)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溫室氣體盤查執行狀況</a:t>
            </a:r>
            <a:r>
              <a:rPr lang="en-US" altLang="zh-TW" sz="2400" b="1" dirty="0">
                <a:latin typeface="微軟正黑體" panose="020B0604030504040204" pitchFamily="34" charset="-120"/>
              </a:rPr>
              <a:t>/</a:t>
            </a:r>
            <a:r>
              <a:rPr lang="zh-TW" altLang="en-US" sz="2400" b="1" dirty="0">
                <a:latin typeface="微軟正黑體" panose="020B0604030504040204" pitchFamily="34" charset="-120"/>
              </a:rPr>
              <a:t>是否進行查證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sp>
        <p:nvSpPr>
          <p:cNvPr id="18" name="Rectangle 8"/>
          <p:cNvSpPr txBox="1">
            <a:spLocks noChangeArrowheads="1"/>
          </p:cNvSpPr>
          <p:nvPr/>
        </p:nvSpPr>
        <p:spPr>
          <a:xfrm>
            <a:off x="319314" y="2415688"/>
            <a:ext cx="6284685" cy="28855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(3</a:t>
            </a:r>
            <a:r>
              <a:rPr lang="en-US" altLang="zh-TW" sz="2400" b="1" dirty="0" smtClean="0">
                <a:latin typeface="微軟正黑體" panose="020B0604030504040204" pitchFamily="34" charset="-120"/>
              </a:rPr>
              <a:t>)</a:t>
            </a:r>
            <a:r>
              <a:rPr lang="zh-TW" altLang="en-US" sz="2400" b="1" dirty="0" smtClean="0">
                <a:latin typeface="微軟正黑體" panose="020B0604030504040204" pitchFamily="34" charset="-120"/>
              </a:rPr>
              <a:t>近三年</a:t>
            </a:r>
            <a:r>
              <a:rPr lang="zh-TW" altLang="zh-TW" sz="2400" b="1" dirty="0" smtClean="0">
                <a:latin typeface="微軟正黑體" panose="020B0604030504040204" pitchFamily="34" charset="-120"/>
              </a:rPr>
              <a:t>溫室</a:t>
            </a:r>
            <a:r>
              <a:rPr lang="zh-TW" altLang="zh-TW" sz="2400" b="1" dirty="0">
                <a:latin typeface="微軟正黑體" panose="020B0604030504040204" pitchFamily="34" charset="-120"/>
              </a:rPr>
              <a:t>氣體盤查調查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582852"/>
              </p:ext>
            </p:extLst>
          </p:nvPr>
        </p:nvGraphicFramePr>
        <p:xfrm>
          <a:off x="415736" y="1484226"/>
          <a:ext cx="11137635" cy="896117"/>
        </p:xfrm>
        <a:graphic>
          <a:graphicData uri="http://schemas.openxmlformats.org/drawingml/2006/table">
            <a:tbl>
              <a:tblPr firstRow="1" bandRow="1"/>
              <a:tblGrid>
                <a:gridCol w="4330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0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微軟正黑體"/>
                          <a:cs typeface="+mn-cs"/>
                        </a:rPr>
                        <a:t>盤查年度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微軟正黑體"/>
                          <a:cs typeface="+mn-cs"/>
                        </a:rPr>
                        <a:t>驗證</a:t>
                      </a:r>
                      <a:r>
                        <a:rPr lang="zh-TW" altLang="zh-TW" sz="1800" b="1" kern="1200" dirty="0">
                          <a:solidFill>
                            <a:schemeClr val="lt1"/>
                          </a:solidFill>
                          <a:effectLst/>
                          <a:latin typeface="Times New Roman"/>
                          <a:ea typeface="微軟正黑體"/>
                          <a:cs typeface="+mn-cs"/>
                        </a:rPr>
                        <a:t>單位</a:t>
                      </a:r>
                      <a:endParaRPr lang="zh-TW" altLang="en-US" sz="1800" b="1" kern="1200" dirty="0">
                        <a:solidFill>
                          <a:schemeClr val="lt1"/>
                        </a:solidFill>
                        <a:effectLst/>
                        <a:latin typeface="Times New Roman"/>
                        <a:ea typeface="微軟正黑體"/>
                        <a:cs typeface="+mn-cs"/>
                      </a:endParaRP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8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EX:105~114 </a:t>
                      </a:r>
                      <a:r>
                        <a:rPr lang="en-US" altLang="zh-TW" sz="2000" b="1" kern="1200" dirty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or </a:t>
                      </a:r>
                      <a:r>
                        <a:rPr lang="zh-TW" altLang="en-US" sz="2000" b="1" kern="1200" dirty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無，預計</a:t>
                      </a:r>
                      <a:r>
                        <a:rPr lang="zh-TW" altLang="en-US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盤查</a:t>
                      </a:r>
                      <a:r>
                        <a:rPr lang="en-US" altLang="zh-TW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114</a:t>
                      </a:r>
                      <a:endParaRPr lang="en-US" altLang="zh-TW" sz="2000" b="1" kern="1200" dirty="0">
                        <a:solidFill>
                          <a:srgbClr val="FF66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TW" sz="2000" b="1" kern="1200" dirty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SGS</a:t>
                      </a:r>
                      <a:r>
                        <a:rPr lang="zh-TW" altLang="en-US" sz="2000" b="1" kern="1200" dirty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</a:t>
                      </a:r>
                      <a:r>
                        <a:rPr lang="en-US" altLang="zh-TW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BSI</a:t>
                      </a:r>
                      <a:r>
                        <a:rPr lang="zh-TW" altLang="en-US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</a:t>
                      </a:r>
                      <a:r>
                        <a:rPr lang="en-US" altLang="zh-TW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TUV</a:t>
                      </a:r>
                      <a:r>
                        <a:rPr lang="zh-TW" altLang="en-US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、</a:t>
                      </a:r>
                      <a:r>
                        <a:rPr lang="en-US" altLang="zh-TW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DNV…</a:t>
                      </a:r>
                      <a:r>
                        <a:rPr lang="zh-TW" altLang="en-US" sz="2000" b="1" kern="1200" dirty="0" smtClean="0">
                          <a:solidFill>
                            <a:srgbClr val="FF6600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等</a:t>
                      </a:r>
                      <a:endParaRPr lang="zh-TW" sz="2000" b="1" kern="1200" dirty="0">
                        <a:solidFill>
                          <a:srgbClr val="FF6600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372670"/>
              </p:ext>
            </p:extLst>
          </p:nvPr>
        </p:nvGraphicFramePr>
        <p:xfrm>
          <a:off x="415736" y="2858019"/>
          <a:ext cx="11253025" cy="1412240"/>
        </p:xfrm>
        <a:graphic>
          <a:graphicData uri="http://schemas.openxmlformats.org/drawingml/2006/table">
            <a:tbl>
              <a:tblPr firstRow="1" firstCol="1" bandRow="1"/>
              <a:tblGrid>
                <a:gridCol w="585025">
                  <a:extLst>
                    <a:ext uri="{9D8B030D-6E8A-4147-A177-3AD203B41FA5}">
                      <a16:colId xmlns:a16="http://schemas.microsoft.com/office/drawing/2014/main" val="3308631857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399322784"/>
                    </a:ext>
                  </a:extLst>
                </a:gridCol>
                <a:gridCol w="1045028">
                  <a:extLst>
                    <a:ext uri="{9D8B030D-6E8A-4147-A177-3AD203B41FA5}">
                      <a16:colId xmlns:a16="http://schemas.microsoft.com/office/drawing/2014/main" val="3831196434"/>
                    </a:ext>
                  </a:extLst>
                </a:gridCol>
                <a:gridCol w="1915886">
                  <a:extLst>
                    <a:ext uri="{9D8B030D-6E8A-4147-A177-3AD203B41FA5}">
                      <a16:colId xmlns:a16="http://schemas.microsoft.com/office/drawing/2014/main" val="1153035863"/>
                    </a:ext>
                  </a:extLst>
                </a:gridCol>
                <a:gridCol w="1436914">
                  <a:extLst>
                    <a:ext uri="{9D8B030D-6E8A-4147-A177-3AD203B41FA5}">
                      <a16:colId xmlns:a16="http://schemas.microsoft.com/office/drawing/2014/main" val="2953373338"/>
                    </a:ext>
                  </a:extLst>
                </a:gridCol>
                <a:gridCol w="1001486">
                  <a:extLst>
                    <a:ext uri="{9D8B030D-6E8A-4147-A177-3AD203B41FA5}">
                      <a16:colId xmlns:a16="http://schemas.microsoft.com/office/drawing/2014/main" val="3760088533"/>
                    </a:ext>
                  </a:extLst>
                </a:gridCol>
                <a:gridCol w="1959428">
                  <a:extLst>
                    <a:ext uri="{9D8B030D-6E8A-4147-A177-3AD203B41FA5}">
                      <a16:colId xmlns:a16="http://schemas.microsoft.com/office/drawing/2014/main" val="973978441"/>
                    </a:ext>
                  </a:extLst>
                </a:gridCol>
                <a:gridCol w="1741715">
                  <a:extLst>
                    <a:ext uri="{9D8B030D-6E8A-4147-A177-3AD203B41FA5}">
                      <a16:colId xmlns:a16="http://schemas.microsoft.com/office/drawing/2014/main" val="1671982935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marL="0" marR="30480" algn="just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年度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類別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種類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占比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排放量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公噸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600" b="1" kern="150" baseline="-250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e)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類別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種類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占比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排放量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公噸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1600" b="1" kern="150" baseline="-250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e)</a:t>
                      </a:r>
                      <a:endParaRPr lang="zh-TW" sz="1600" b="1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未來預計改善作法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007867"/>
                  </a:ext>
                </a:extLst>
              </a:tr>
              <a:tr h="252095">
                <a:tc rowSpan="4">
                  <a:txBody>
                    <a:bodyPr/>
                    <a:lstStyle/>
                    <a:p>
                      <a:pPr marL="0" marR="30480" algn="just" defTabSz="9144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TW" sz="1600" kern="15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endParaRPr lang="zh-TW" sz="1600" kern="15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7405801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endParaRPr lang="zh-TW" sz="1600" kern="15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4712792"/>
                  </a:ext>
                </a:extLst>
              </a:tr>
              <a:tr h="25209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endParaRPr lang="zh-TW" sz="1600" kern="15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05795"/>
                  </a:ext>
                </a:extLst>
              </a:tr>
              <a:tr h="112604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endParaRPr lang="zh-TW" sz="1600" kern="150" dirty="0">
                        <a:solidFill>
                          <a:srgbClr val="FF0000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just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0459895"/>
                  </a:ext>
                </a:extLst>
              </a:tr>
            </a:tbl>
          </a:graphicData>
        </a:graphic>
      </p:graphicFrame>
      <p:sp>
        <p:nvSpPr>
          <p:cNvPr id="15" name="Rectangle 8"/>
          <p:cNvSpPr txBox="1">
            <a:spLocks noChangeArrowheads="1"/>
          </p:cNvSpPr>
          <p:nvPr/>
        </p:nvSpPr>
        <p:spPr>
          <a:xfrm>
            <a:off x="284770" y="4305603"/>
            <a:ext cx="5152572" cy="4018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(4)</a:t>
            </a:r>
            <a:r>
              <a:rPr lang="zh-TW" altLang="zh-TW" sz="2400" b="1" dirty="0">
                <a:latin typeface="微軟正黑體" panose="020B0604030504040204" pitchFamily="34" charset="-120"/>
              </a:rPr>
              <a:t> </a:t>
            </a:r>
            <a:r>
              <a:rPr lang="zh-TW" altLang="en-US" sz="2400" b="1" dirty="0">
                <a:latin typeface="微軟正黑體" panose="020B0604030504040204" pitchFamily="34" charset="-120"/>
              </a:rPr>
              <a:t>企業</a:t>
            </a:r>
            <a:r>
              <a:rPr lang="en-US" altLang="zh-TW" sz="2400" b="1" dirty="0">
                <a:latin typeface="微軟正黑體" panose="020B0604030504040204" pitchFamily="34" charset="-120"/>
              </a:rPr>
              <a:t>/</a:t>
            </a:r>
            <a:r>
              <a:rPr lang="zh-TW" altLang="en-US" sz="2400" b="1" dirty="0">
                <a:latin typeface="微軟正黑體" panose="020B0604030504040204" pitchFamily="34" charset="-120"/>
              </a:rPr>
              <a:t>集團面臨之減碳要求</a:t>
            </a:r>
            <a:r>
              <a:rPr lang="en-US" altLang="zh-TW" sz="2400" b="1" dirty="0">
                <a:latin typeface="微軟正黑體" panose="020B0604030504040204" pitchFamily="34" charset="-120"/>
              </a:rPr>
              <a:t>/</a:t>
            </a:r>
            <a:r>
              <a:rPr lang="zh-TW" altLang="en-US" sz="2400" b="1" dirty="0">
                <a:latin typeface="微軟正黑體" panose="020B0604030504040204" pitchFamily="34" charset="-120"/>
              </a:rPr>
              <a:t>倡議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374987"/>
              </p:ext>
            </p:extLst>
          </p:nvPr>
        </p:nvGraphicFramePr>
        <p:xfrm>
          <a:off x="415735" y="4747934"/>
          <a:ext cx="11253025" cy="1981200"/>
        </p:xfrm>
        <a:graphic>
          <a:graphicData uri="http://schemas.openxmlformats.org/drawingml/2006/table">
            <a:tbl>
              <a:tblPr firstRow="1" firstCol="1" bandRow="1"/>
              <a:tblGrid>
                <a:gridCol w="9502965">
                  <a:extLst>
                    <a:ext uri="{9D8B030D-6E8A-4147-A177-3AD203B41FA5}">
                      <a16:colId xmlns:a16="http://schemas.microsoft.com/office/drawing/2014/main" val="2683129123"/>
                    </a:ext>
                  </a:extLst>
                </a:gridCol>
                <a:gridCol w="1750060">
                  <a:extLst>
                    <a:ext uri="{9D8B030D-6E8A-4147-A177-3AD203B41FA5}">
                      <a16:colId xmlns:a16="http://schemas.microsoft.com/office/drawing/2014/main" val="3744437222"/>
                    </a:ext>
                  </a:extLst>
                </a:gridCol>
              </a:tblGrid>
              <a:tr h="257175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en-US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SBT</a:t>
                      </a:r>
                      <a:r>
                        <a:rPr lang="zh-TW" altLang="en-US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承諾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聯合國氣候變遷專門委員會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(IPCC)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目標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(2030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年減碳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43%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，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2050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年減碳達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100%)</a:t>
                      </a:r>
                      <a:endParaRPr lang="zh-TW" sz="1800" kern="150" dirty="0" smtClean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altLang="en-US" sz="1800" kern="1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 </a:t>
                      </a:r>
                      <a:r>
                        <a:rPr lang="zh-TW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國家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自定貢獻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NDCs)</a:t>
                      </a:r>
                      <a:r>
                        <a:rPr lang="en-US" altLang="zh-TW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3.0</a:t>
                      </a:r>
                      <a:r>
                        <a:rPr lang="zh-TW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目標</a:t>
                      </a:r>
                      <a:r>
                        <a:rPr lang="en-US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(</a:t>
                      </a:r>
                      <a:r>
                        <a:rPr lang="en-US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2030</a:t>
                      </a:r>
                      <a:r>
                        <a:rPr lang="zh-TW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lang="en-US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28±2% / 2030</a:t>
                      </a:r>
                      <a:r>
                        <a:rPr lang="zh-TW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lang="en-US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32±2%/ 2030</a:t>
                      </a:r>
                      <a:r>
                        <a:rPr lang="zh-TW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年</a:t>
                      </a:r>
                      <a:r>
                        <a:rPr lang="en-US" altLang="zh-TW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38±2%</a:t>
                      </a:r>
                      <a:r>
                        <a:rPr lang="en-US" sz="1800" kern="15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)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集團現行目標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: ________________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縣市政府目標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: ________________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自願性倡議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: ________________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其他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: ________________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>
                          <a:effectLst/>
                          <a:latin typeface="Times New Roman" panose="02020603050405020304" pitchFamily="18" charset="0"/>
                          <a:ea typeface="MS Gothic" panose="020B0609070205080204" pitchFamily="49" charset="-128"/>
                        </a:rPr>
                        <a:t>☐</a:t>
                      </a:r>
                      <a:r>
                        <a:rPr lang="zh-TW" sz="1800" kern="15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否</a:t>
                      </a:r>
                      <a:r>
                        <a:rPr lang="en-US" sz="1800" kern="15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     </a:t>
                      </a:r>
                      <a:endParaRPr lang="zh-TW" sz="1800" kern="15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219521"/>
                  </a:ext>
                </a:extLst>
              </a:tr>
              <a:tr h="1706880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zh-TW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未來規劃</a:t>
                      </a: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: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1600200" algn="l"/>
                        </a:tabLst>
                      </a:pPr>
                      <a:r>
                        <a:rPr lang="en-US" sz="1800" kern="15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</a:rPr>
                        <a:t> </a:t>
                      </a:r>
                      <a:endParaRPr lang="zh-TW" sz="1800" kern="150" dirty="0">
                        <a:effectLst/>
                        <a:latin typeface="Times New Roman" panose="02020603050405020304" pitchFamily="18" charset="0"/>
                        <a:ea typeface="新細明體" panose="02020500000000000000" pitchFamily="18" charset="-120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243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4925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14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725714" y="251515"/>
            <a:ext cx="9982200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3.1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加分項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(1.2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頁、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項每擴散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廠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Rectangle 11"/>
          <p:cNvSpPr>
            <a:spLocks noChangeArrowheads="1"/>
          </p:cNvSpPr>
          <p:nvPr/>
        </p:nvSpPr>
        <p:spPr bwMode="auto">
          <a:xfrm>
            <a:off x="531612" y="2417616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簡報重點：請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</a:rPr>
              <a:t>提供加分項目之佐證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圖片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1423589"/>
              </p:ext>
            </p:extLst>
          </p:nvPr>
        </p:nvGraphicFramePr>
        <p:xfrm>
          <a:off x="296207" y="1055531"/>
          <a:ext cx="11576776" cy="12262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2303">
                  <a:extLst>
                    <a:ext uri="{9D8B030D-6E8A-4147-A177-3AD203B41FA5}">
                      <a16:colId xmlns:a16="http://schemas.microsoft.com/office/drawing/2014/main" val="2862130427"/>
                    </a:ext>
                  </a:extLst>
                </a:gridCol>
                <a:gridCol w="8626357">
                  <a:extLst>
                    <a:ext uri="{9D8B030D-6E8A-4147-A177-3AD203B41FA5}">
                      <a16:colId xmlns:a16="http://schemas.microsoft.com/office/drawing/2014/main" val="3315385869"/>
                    </a:ext>
                  </a:extLst>
                </a:gridCol>
                <a:gridCol w="381600">
                  <a:extLst>
                    <a:ext uri="{9D8B030D-6E8A-4147-A177-3AD203B41FA5}">
                      <a16:colId xmlns:a16="http://schemas.microsoft.com/office/drawing/2014/main" val="3842603317"/>
                    </a:ext>
                  </a:extLst>
                </a:gridCol>
                <a:gridCol w="2186516">
                  <a:extLst>
                    <a:ext uri="{9D8B030D-6E8A-4147-A177-3AD203B41FA5}">
                      <a16:colId xmlns:a16="http://schemas.microsoft.com/office/drawing/2014/main" val="4107702316"/>
                    </a:ext>
                  </a:extLst>
                </a:gridCol>
              </a:tblGrid>
              <a:tr h="12262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01295" algn="l"/>
                        </a:tabLst>
                      </a:pPr>
                      <a:r>
                        <a:rPr lang="zh-TW" sz="1800" kern="100" dirty="0">
                          <a:effectLst/>
                          <a:latin typeface="+mj-ea"/>
                          <a:ea typeface="+mj-ea"/>
                        </a:rPr>
                        <a:t>加分</a:t>
                      </a:r>
                      <a:r>
                        <a:rPr lang="zh-TW" sz="1800" kern="100" dirty="0" smtClean="0">
                          <a:effectLst/>
                          <a:latin typeface="+mj-ea"/>
                          <a:ea typeface="+mj-ea"/>
                        </a:rPr>
                        <a:t>項目</a:t>
                      </a:r>
                      <a:endParaRPr lang="en-US" altLang="zh-TW" sz="1800" kern="100" dirty="0" smtClean="0">
                        <a:effectLst/>
                        <a:latin typeface="+mj-ea"/>
                        <a:ea typeface="+mj-e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☐1.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申請</a:t>
                      </a:r>
                      <a:r>
                        <a:rPr lang="zh-TW" altLang="zh-TW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廠商為中堅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企業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者 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卓越中堅企業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加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潛力中堅企業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加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分，以加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分為上限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zh-TW" altLang="zh-TW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☐2.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申請輔導工廠為綠色工廠者加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分；具清潔生產合格證書加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 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以加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分為上限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☐3.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申請輔導工廠申請廠商同年度自主擴散，並完成驗證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每擴散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廠加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分，以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zh-TW" altLang="en-US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分為上限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zh-TW" sz="1800" b="1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kern="100" dirty="0" smtClean="0">
                          <a:solidFill>
                            <a:schemeClr val="lt1"/>
                          </a:solidFill>
                          <a:effectLst/>
                          <a:latin typeface="+mj-ea"/>
                          <a:ea typeface="+mn-ea"/>
                          <a:cs typeface="+mn-cs"/>
                        </a:rPr>
                        <a:t>自評分數</a:t>
                      </a:r>
                      <a:endParaRPr lang="en-US" altLang="zh-TW" sz="1800" b="1" kern="100" dirty="0" smtClean="0">
                        <a:solidFill>
                          <a:schemeClr val="lt1"/>
                        </a:solidFill>
                        <a:effectLst/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☐1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☐ 2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 </a:t>
                      </a:r>
                      <a:endParaRPr lang="en-US" altLang="zh-TW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☐1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☐ 2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 </a:t>
                      </a:r>
                      <a:endParaRPr lang="en-US" altLang="zh-TW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☐1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☐ 2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 </a:t>
                      </a:r>
                      <a:r>
                        <a:rPr lang="en-US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☐ 3</a:t>
                      </a:r>
                      <a:r>
                        <a:rPr lang="zh-TW" altLang="zh-TW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分</a:t>
                      </a:r>
                      <a:endParaRPr lang="en-US" altLang="zh-TW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TW" altLang="en-US" sz="1800" b="1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總加分：     分</a:t>
                      </a:r>
                      <a:endParaRPr lang="en-US" altLang="zh-TW" sz="18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2498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033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15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730396" y="26790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3.1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加分項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每擴散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廠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6360397" y="2225842"/>
            <a:ext cx="5280060" cy="42603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驗證機構</a:t>
            </a:r>
            <a:endParaRPr lang="en-US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報價單</a:t>
            </a:r>
            <a:endParaRPr lang="de-DE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249882" y="2225842"/>
            <a:ext cx="5831603" cy="42603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驗證機構</a:t>
            </a:r>
            <a:endParaRPr lang="en-US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經國際認證機構認證之證明文件</a:t>
            </a:r>
            <a:endParaRPr lang="de-DE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486087"/>
              </p:ext>
            </p:extLst>
          </p:nvPr>
        </p:nvGraphicFramePr>
        <p:xfrm>
          <a:off x="823685" y="1040063"/>
          <a:ext cx="10515600" cy="10774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891696476"/>
                    </a:ext>
                  </a:extLst>
                </a:gridCol>
              </a:tblGrid>
              <a:tr h="1077495">
                <a:tc>
                  <a:txBody>
                    <a:bodyPr/>
                    <a:lstStyle/>
                    <a:p>
                      <a:pPr marL="342900" marR="30480" lvl="0" indent="-342900"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zh-TW" sz="1800" kern="150" dirty="0">
                          <a:effectLst/>
                          <a:latin typeface="+mj-ea"/>
                          <a:ea typeface="+mj-ea"/>
                        </a:rPr>
                        <a:t>公司名稱</a:t>
                      </a:r>
                      <a:r>
                        <a:rPr lang="zh-TW" sz="1800" kern="150" dirty="0" smtClean="0">
                          <a:effectLst/>
                          <a:latin typeface="+mj-ea"/>
                          <a:ea typeface="+mj-ea"/>
                        </a:rPr>
                        <a:t>：</a:t>
                      </a:r>
                      <a:endParaRPr lang="en-US" altLang="zh-TW" sz="1800" kern="15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342900" marR="30480" lvl="0" indent="-342900"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zh-TW" sz="1800" kern="150" dirty="0" smtClean="0">
                          <a:effectLst/>
                          <a:latin typeface="+mj-ea"/>
                          <a:ea typeface="+mj-ea"/>
                        </a:rPr>
                        <a:t>公司</a:t>
                      </a:r>
                      <a:r>
                        <a:rPr lang="zh-TW" sz="1800" kern="150" dirty="0">
                          <a:effectLst/>
                          <a:latin typeface="+mj-ea"/>
                          <a:ea typeface="+mj-ea"/>
                        </a:rPr>
                        <a:t>台電契約容量</a:t>
                      </a:r>
                      <a:r>
                        <a:rPr lang="zh-TW" sz="1800" kern="150" dirty="0" smtClean="0">
                          <a:effectLst/>
                          <a:latin typeface="+mj-ea"/>
                          <a:ea typeface="+mj-ea"/>
                        </a:rPr>
                        <a:t>：</a:t>
                      </a:r>
                      <a:endParaRPr lang="en-US" altLang="zh-TW" sz="1800" kern="150" dirty="0" smtClean="0">
                        <a:effectLst/>
                        <a:latin typeface="+mj-ea"/>
                        <a:ea typeface="+mj-ea"/>
                      </a:endParaRPr>
                    </a:p>
                    <a:p>
                      <a:pPr marL="342900" marR="30480" lvl="0" indent="-342900" algn="just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zh-TW" sz="1800" kern="150" dirty="0" smtClean="0">
                          <a:effectLst/>
                          <a:latin typeface="+mj-ea"/>
                          <a:ea typeface="+mj-ea"/>
                        </a:rPr>
                        <a:t>與</a:t>
                      </a:r>
                      <a:r>
                        <a:rPr lang="zh-TW" sz="1800" kern="150" dirty="0">
                          <a:effectLst/>
                          <a:latin typeface="+mj-ea"/>
                          <a:ea typeface="+mj-ea"/>
                        </a:rPr>
                        <a:t>申請廠商關係</a:t>
                      </a:r>
                      <a:r>
                        <a:rPr lang="en-US" sz="1800" kern="150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zh-TW" sz="1800" kern="150" dirty="0">
                          <a:effectLst/>
                          <a:latin typeface="+mj-ea"/>
                          <a:ea typeface="+mj-ea"/>
                        </a:rPr>
                        <a:t>例：集團、關係企業、分公司等</a:t>
                      </a:r>
                      <a:r>
                        <a:rPr lang="en-US" sz="1800" kern="150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zh-TW" sz="1800" kern="150" dirty="0" smtClean="0">
                          <a:effectLst/>
                          <a:latin typeface="+mj-ea"/>
                          <a:ea typeface="+mj-ea"/>
                        </a:rPr>
                        <a:t>：</a:t>
                      </a:r>
                      <a:endParaRPr lang="zh-TW" sz="1800" kern="15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 anchor="ctr"/>
                </a:tc>
                <a:extLst>
                  <a:ext uri="{0D108BD9-81ED-4DB2-BD59-A6C34878D82A}">
                    <a16:rowId xmlns:a16="http://schemas.microsoft.com/office/drawing/2014/main" val="1746468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704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16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1876447" y="24250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3.2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驗證單位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6360397" y="1075201"/>
            <a:ext cx="5280060" cy="541098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驗證機構</a:t>
            </a:r>
            <a:endParaRPr lang="en-US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報價單</a:t>
            </a:r>
            <a:endParaRPr lang="de-DE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249882" y="1075201"/>
            <a:ext cx="5831603" cy="541098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驗證機構</a:t>
            </a:r>
            <a:endParaRPr lang="en-US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  <a:p>
            <a:pPr algn="ctr" defTabSz="914400"/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經國際認證機構認證之證明文件</a:t>
            </a:r>
            <a:endParaRPr lang="de-DE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0919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5"/>
          <p:cNvSpPr txBox="1">
            <a:spLocks noChangeArrowheads="1"/>
          </p:cNvSpPr>
          <p:nvPr/>
        </p:nvSpPr>
        <p:spPr bwMode="auto">
          <a:xfrm>
            <a:off x="6063296" y="2177366"/>
            <a:ext cx="562663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v"/>
              <a:defRPr kumimoji="1" sz="2800" b="1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24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Char char="•"/>
              <a:defRPr kumimoji="1" sz="22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hlink"/>
                </a:solidFill>
                <a:latin typeface="華康中黑體" panose="020B0509000000000000" pitchFamily="49" charset="-120"/>
                <a:ea typeface="華康中黑體" panose="020B0509000000000000" pitchFamily="49" charset="-12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zh-TW" altLang="en-US" sz="660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簡報結束</a:t>
            </a:r>
            <a:endParaRPr kumimoji="0" lang="en-US" altLang="zh-TW" sz="6600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zh-TW" altLang="en-US" sz="6600" dirty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謝謝指教</a:t>
            </a:r>
            <a:endParaRPr kumimoji="0" lang="zh-CN" altLang="en-US" sz="6600" dirty="0">
              <a:solidFill>
                <a:schemeClr val="accent2">
                  <a:lumMod val="75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28" name="Picture 4" descr="https://5.imimg.com/data5/GE/JG/MY-30937658/energy-management-system-28ems-29-iso-50001-3a-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80" y="492793"/>
            <a:ext cx="5407464" cy="5191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t>17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7204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群組 13"/>
          <p:cNvGrpSpPr/>
          <p:nvPr/>
        </p:nvGrpSpPr>
        <p:grpSpPr>
          <a:xfrm>
            <a:off x="962545" y="1889341"/>
            <a:ext cx="4061646" cy="3288626"/>
            <a:chOff x="4515435" y="1774764"/>
            <a:chExt cx="4021786" cy="3676047"/>
          </a:xfrm>
        </p:grpSpPr>
        <p:pic>
          <p:nvPicPr>
            <p:cNvPr id="15" name="Picture 2" descr="https://cdn.ttgtmedia.com/rms/onlineImages/ICT_components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5" t="23100" r="8619" b="6184"/>
            <a:stretch/>
          </p:blipFill>
          <p:spPr bwMode="auto">
            <a:xfrm>
              <a:off x="4515435" y="1774764"/>
              <a:ext cx="4021786" cy="3676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橢圓 15"/>
            <p:cNvSpPr/>
            <p:nvPr/>
          </p:nvSpPr>
          <p:spPr>
            <a:xfrm>
              <a:off x="5886200" y="2981944"/>
              <a:ext cx="1327005" cy="12447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7" name="Picture 4" descr="「ISO 50001」的圖片搜尋結果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4538" y="2951697"/>
              <a:ext cx="1290328" cy="1295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標題 1"/>
          <p:cNvSpPr txBox="1">
            <a:spLocks/>
          </p:cNvSpPr>
          <p:nvPr/>
        </p:nvSpPr>
        <p:spPr>
          <a:xfrm>
            <a:off x="962545" y="324840"/>
            <a:ext cx="2477500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簡報大綱</a:t>
            </a:r>
          </a:p>
        </p:txBody>
      </p:sp>
      <p:grpSp>
        <p:nvGrpSpPr>
          <p:cNvPr id="12" name="群組 11"/>
          <p:cNvGrpSpPr/>
          <p:nvPr/>
        </p:nvGrpSpPr>
        <p:grpSpPr>
          <a:xfrm>
            <a:off x="5103043" y="1331766"/>
            <a:ext cx="4178356" cy="646331"/>
            <a:chOff x="4462860" y="1775695"/>
            <a:chExt cx="4178356" cy="646331"/>
          </a:xfrm>
        </p:grpSpPr>
        <p:sp>
          <p:nvSpPr>
            <p:cNvPr id="23" name="TextBox 80">
              <a:extLst>
                <a:ext uri="{FF2B5EF4-FFF2-40B4-BE49-F238E27FC236}">
                  <a16:creationId xmlns:a16="http://schemas.microsoft.com/office/drawing/2014/main" id="{A5E557F8-B306-4E06-8A00-2031ACD30C1E}"/>
                </a:ext>
              </a:extLst>
            </p:cNvPr>
            <p:cNvSpPr txBox="1"/>
            <p:nvPr/>
          </p:nvSpPr>
          <p:spPr>
            <a:xfrm>
              <a:off x="5144836" y="1908013"/>
              <a:ext cx="3496380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申請廠商</a:t>
              </a:r>
              <a:r>
                <a:rPr lang="en-US" altLang="zh-TW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-</a:t>
              </a:r>
              <a:r>
                <a:rPr lang="zh-TW" altLang="en-US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基本資料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24" name="TextBox 81">
              <a:extLst>
                <a:ext uri="{FF2B5EF4-FFF2-40B4-BE49-F238E27FC236}">
                  <a16:creationId xmlns:a16="http://schemas.microsoft.com/office/drawing/2014/main" id="{79D14DE4-2FBC-4503-B246-20162D1CEFEF}"/>
                </a:ext>
              </a:extLst>
            </p:cNvPr>
            <p:cNvSpPr txBox="1"/>
            <p:nvPr/>
          </p:nvSpPr>
          <p:spPr>
            <a:xfrm>
              <a:off x="4462860" y="1775695"/>
              <a:ext cx="849952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>
                  <a:solidFill>
                    <a:srgbClr val="82C650"/>
                  </a:solidFill>
                  <a:latin typeface="微軟正黑體"/>
                  <a:cs typeface="Arial" pitchFamily="34" charset="0"/>
                </a:rPr>
                <a:t>1.</a:t>
              </a:r>
              <a:r>
                <a:rPr lang="en-US" altLang="ko-KR" sz="3600" b="1" dirty="0">
                  <a:solidFill>
                    <a:srgbClr val="82C650"/>
                  </a:solidFill>
                  <a:latin typeface="微軟正黑體"/>
                  <a:cs typeface="Arial" pitchFamily="34" charset="0"/>
                </a:rPr>
                <a:t>1</a:t>
              </a:r>
              <a:endParaRPr lang="ko-KR" altLang="en-US" sz="3600" b="1" dirty="0">
                <a:solidFill>
                  <a:srgbClr val="82C650"/>
                </a:solidFill>
                <a:latin typeface="微軟正黑體"/>
                <a:cs typeface="Arial" pitchFamily="34" charset="0"/>
              </a:endParaRPr>
            </a:p>
          </p:txBody>
        </p:sp>
      </p:grpSp>
      <p:cxnSp>
        <p:nvCxnSpPr>
          <p:cNvPr id="25" name="直線接點 24"/>
          <p:cNvCxnSpPr/>
          <p:nvPr/>
        </p:nvCxnSpPr>
        <p:spPr>
          <a:xfrm flipH="1">
            <a:off x="4994511" y="1331766"/>
            <a:ext cx="0" cy="4500000"/>
          </a:xfrm>
          <a:prstGeom prst="line">
            <a:avLst/>
          </a:prstGeom>
          <a:noFill/>
          <a:ln w="57150" cap="flat" cmpd="sng" algn="ctr">
            <a:solidFill>
              <a:srgbClr val="3F3F3F">
                <a:lumMod val="20000"/>
                <a:lumOff val="80000"/>
              </a:srgbClr>
            </a:solidFill>
            <a:prstDash val="solid"/>
            <a:miter lim="800000"/>
          </a:ln>
          <a:effectLst/>
        </p:spPr>
      </p:cxnSp>
      <p:grpSp>
        <p:nvGrpSpPr>
          <p:cNvPr id="26" name="群組 25"/>
          <p:cNvGrpSpPr/>
          <p:nvPr/>
        </p:nvGrpSpPr>
        <p:grpSpPr>
          <a:xfrm>
            <a:off x="5103043" y="2788301"/>
            <a:ext cx="7123655" cy="646331"/>
            <a:chOff x="4418488" y="3986067"/>
            <a:chExt cx="7123655" cy="646331"/>
          </a:xfrm>
        </p:grpSpPr>
        <p:sp>
          <p:nvSpPr>
            <p:cNvPr id="27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5" y="4136614"/>
              <a:ext cx="6397308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rgbClr val="2CB8AE"/>
                  </a:solidFill>
                  <a:latin typeface="微軟正黑體" panose="020B0604030504040204" pitchFamily="34" charset="-120"/>
                  <a:cs typeface="Arial" pitchFamily="34" charset="0"/>
                </a:rPr>
                <a:t>節能事蹟與相關投資情形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28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rgbClr val="2CB8AE"/>
                  </a:solidFill>
                  <a:latin typeface="微軟正黑體"/>
                  <a:cs typeface="Arial" pitchFamily="34" charset="0"/>
                </a:rPr>
                <a:t>2.1</a:t>
              </a:r>
              <a:endParaRPr lang="ko-KR" altLang="en-US" sz="3600" b="1" dirty="0">
                <a:solidFill>
                  <a:srgbClr val="2CB8AE"/>
                </a:solidFill>
                <a:latin typeface="微軟正黑體"/>
                <a:cs typeface="Arial" pitchFamily="34" charset="0"/>
              </a:endParaRPr>
            </a:p>
          </p:txBody>
        </p:sp>
      </p:grpSp>
      <p:grpSp>
        <p:nvGrpSpPr>
          <p:cNvPr id="29" name="群組 28"/>
          <p:cNvGrpSpPr/>
          <p:nvPr/>
        </p:nvGrpSpPr>
        <p:grpSpPr>
          <a:xfrm>
            <a:off x="5103043" y="1790621"/>
            <a:ext cx="6258014" cy="646331"/>
            <a:chOff x="4462860" y="1775695"/>
            <a:chExt cx="6258014" cy="646331"/>
          </a:xfrm>
        </p:grpSpPr>
        <p:sp>
          <p:nvSpPr>
            <p:cNvPr id="30" name="TextBox 80">
              <a:extLst>
                <a:ext uri="{FF2B5EF4-FFF2-40B4-BE49-F238E27FC236}">
                  <a16:creationId xmlns:a16="http://schemas.microsoft.com/office/drawing/2014/main" id="{A5E557F8-B306-4E06-8A00-2031ACD30C1E}"/>
                </a:ext>
              </a:extLst>
            </p:cNvPr>
            <p:cNvSpPr txBox="1"/>
            <p:nvPr/>
          </p:nvSpPr>
          <p:spPr>
            <a:xfrm>
              <a:off x="5144835" y="1908013"/>
              <a:ext cx="5576039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申請廠商</a:t>
              </a:r>
              <a:r>
                <a:rPr lang="en-US" altLang="zh-TW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-</a:t>
              </a:r>
              <a:r>
                <a:rPr lang="zh-TW" altLang="en-US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組織架構、生產流程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31" name="TextBox 81">
              <a:extLst>
                <a:ext uri="{FF2B5EF4-FFF2-40B4-BE49-F238E27FC236}">
                  <a16:creationId xmlns:a16="http://schemas.microsoft.com/office/drawing/2014/main" id="{79D14DE4-2FBC-4503-B246-20162D1CEFEF}"/>
                </a:ext>
              </a:extLst>
            </p:cNvPr>
            <p:cNvSpPr txBox="1"/>
            <p:nvPr/>
          </p:nvSpPr>
          <p:spPr>
            <a:xfrm>
              <a:off x="4462860" y="1775695"/>
              <a:ext cx="849952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>
                  <a:solidFill>
                    <a:srgbClr val="82C650"/>
                  </a:solidFill>
                  <a:latin typeface="微軟正黑體"/>
                  <a:cs typeface="Arial" pitchFamily="34" charset="0"/>
                </a:rPr>
                <a:t>1.2</a:t>
              </a:r>
              <a:endParaRPr lang="ko-KR" altLang="en-US" sz="3600" b="1" dirty="0">
                <a:solidFill>
                  <a:srgbClr val="82C650"/>
                </a:solidFill>
                <a:latin typeface="微軟正黑體"/>
                <a:cs typeface="Arial" pitchFamily="34" charset="0"/>
              </a:endParaRPr>
            </a:p>
          </p:txBody>
        </p:sp>
      </p:grpSp>
      <p:grpSp>
        <p:nvGrpSpPr>
          <p:cNvPr id="32" name="群組 31"/>
          <p:cNvGrpSpPr/>
          <p:nvPr/>
        </p:nvGrpSpPr>
        <p:grpSpPr>
          <a:xfrm>
            <a:off x="5103043" y="2249476"/>
            <a:ext cx="5716796" cy="646331"/>
            <a:chOff x="4462860" y="1775695"/>
            <a:chExt cx="5716796" cy="646331"/>
          </a:xfrm>
        </p:grpSpPr>
        <p:sp>
          <p:nvSpPr>
            <p:cNvPr id="33" name="TextBox 80">
              <a:extLst>
                <a:ext uri="{FF2B5EF4-FFF2-40B4-BE49-F238E27FC236}">
                  <a16:creationId xmlns:a16="http://schemas.microsoft.com/office/drawing/2014/main" id="{A5E557F8-B306-4E06-8A00-2031ACD30C1E}"/>
                </a:ext>
              </a:extLst>
            </p:cNvPr>
            <p:cNvSpPr txBox="1"/>
            <p:nvPr/>
          </p:nvSpPr>
          <p:spPr>
            <a:xfrm>
              <a:off x="5144835" y="1908013"/>
              <a:ext cx="5034821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申請廠商</a:t>
              </a:r>
              <a:r>
                <a:rPr lang="en-US" altLang="zh-TW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-</a:t>
              </a:r>
              <a:r>
                <a:rPr lang="zh-TW" altLang="en-US" sz="2400" b="1" dirty="0">
                  <a:solidFill>
                    <a:srgbClr val="82C650"/>
                  </a:solidFill>
                  <a:latin typeface="微軟正黑體" panose="020B0604030504040204" pitchFamily="34" charset="-120"/>
                  <a:cs typeface="Arial" pitchFamily="34" charset="0"/>
                </a:rPr>
                <a:t>能源使用情形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34" name="TextBox 81">
              <a:extLst>
                <a:ext uri="{FF2B5EF4-FFF2-40B4-BE49-F238E27FC236}">
                  <a16:creationId xmlns:a16="http://schemas.microsoft.com/office/drawing/2014/main" id="{79D14DE4-2FBC-4503-B246-20162D1CEFEF}"/>
                </a:ext>
              </a:extLst>
            </p:cNvPr>
            <p:cNvSpPr txBox="1"/>
            <p:nvPr/>
          </p:nvSpPr>
          <p:spPr>
            <a:xfrm>
              <a:off x="4462860" y="1775695"/>
              <a:ext cx="849952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>
                  <a:solidFill>
                    <a:srgbClr val="82C650"/>
                  </a:solidFill>
                  <a:latin typeface="微軟正黑體"/>
                  <a:cs typeface="Arial" pitchFamily="34" charset="0"/>
                </a:rPr>
                <a:t>1.3</a:t>
              </a:r>
              <a:endParaRPr lang="ko-KR" altLang="en-US" sz="3600" b="1" dirty="0">
                <a:solidFill>
                  <a:srgbClr val="82C650"/>
                </a:solidFill>
                <a:latin typeface="微軟正黑體"/>
                <a:cs typeface="Arial" pitchFamily="34" charset="0"/>
              </a:endParaRPr>
            </a:p>
          </p:txBody>
        </p:sp>
      </p:grpSp>
      <p:grpSp>
        <p:nvGrpSpPr>
          <p:cNvPr id="38" name="群組 37"/>
          <p:cNvGrpSpPr/>
          <p:nvPr/>
        </p:nvGrpSpPr>
        <p:grpSpPr>
          <a:xfrm>
            <a:off x="5103043" y="3210489"/>
            <a:ext cx="6942500" cy="646331"/>
            <a:chOff x="4418488" y="3986067"/>
            <a:chExt cx="6942500" cy="646331"/>
          </a:xfrm>
        </p:grpSpPr>
        <p:sp>
          <p:nvSpPr>
            <p:cNvPr id="39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6" y="4136614"/>
              <a:ext cx="6216152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rgbClr val="2CB8AE"/>
                  </a:solidFill>
                  <a:latin typeface="微軟正黑體" panose="020B0604030504040204" pitchFamily="34" charset="-120"/>
                  <a:cs typeface="Arial" pitchFamily="34" charset="0"/>
                </a:rPr>
                <a:t>節能改善之目標設定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40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rgbClr val="2CB8AE"/>
                  </a:solidFill>
                  <a:latin typeface="微軟正黑體"/>
                  <a:cs typeface="Arial" pitchFamily="34" charset="0"/>
                </a:rPr>
                <a:t>2.2</a:t>
              </a:r>
              <a:endParaRPr lang="ko-KR" altLang="en-US" sz="3600" b="1" dirty="0">
                <a:solidFill>
                  <a:srgbClr val="2CB8AE"/>
                </a:solidFill>
                <a:latin typeface="微軟正黑體"/>
                <a:cs typeface="Arial" pitchFamily="34" charset="0"/>
              </a:endParaRPr>
            </a:p>
          </p:txBody>
        </p:sp>
      </p:grpSp>
      <p:grpSp>
        <p:nvGrpSpPr>
          <p:cNvPr id="41" name="群組 40"/>
          <p:cNvGrpSpPr/>
          <p:nvPr/>
        </p:nvGrpSpPr>
        <p:grpSpPr>
          <a:xfrm>
            <a:off x="5103043" y="3632677"/>
            <a:ext cx="7434206" cy="646331"/>
            <a:chOff x="4418488" y="3986067"/>
            <a:chExt cx="7434206" cy="646331"/>
          </a:xfrm>
        </p:grpSpPr>
        <p:sp>
          <p:nvSpPr>
            <p:cNvPr id="42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5" y="4136614"/>
              <a:ext cx="6707859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rgbClr val="2CB8AE"/>
                  </a:solidFill>
                  <a:latin typeface="微軟正黑體" panose="020B0604030504040204" pitchFamily="34" charset="-120"/>
                  <a:cs typeface="Arial" pitchFamily="34" charset="0"/>
                </a:rPr>
                <a:t>企業管理及永續策略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43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rgbClr val="2CB8AE"/>
                  </a:solidFill>
                  <a:latin typeface="微軟正黑體"/>
                  <a:cs typeface="Arial" pitchFamily="34" charset="0"/>
                </a:rPr>
                <a:t>2.3</a:t>
              </a:r>
              <a:endParaRPr lang="ko-KR" altLang="en-US" sz="3600" b="1" dirty="0">
                <a:solidFill>
                  <a:srgbClr val="2CB8AE"/>
                </a:solidFill>
                <a:latin typeface="微軟正黑體"/>
                <a:cs typeface="Arial" pitchFamily="34" charset="0"/>
              </a:endParaRPr>
            </a:p>
          </p:txBody>
        </p:sp>
      </p:grpSp>
      <p:grpSp>
        <p:nvGrpSpPr>
          <p:cNvPr id="44" name="群組 43"/>
          <p:cNvGrpSpPr/>
          <p:nvPr/>
        </p:nvGrpSpPr>
        <p:grpSpPr>
          <a:xfrm>
            <a:off x="5103043" y="4054865"/>
            <a:ext cx="5079194" cy="646331"/>
            <a:chOff x="4418488" y="3986067"/>
            <a:chExt cx="5079194" cy="646331"/>
          </a:xfrm>
        </p:grpSpPr>
        <p:sp>
          <p:nvSpPr>
            <p:cNvPr id="45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6" y="4136614"/>
              <a:ext cx="4352846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rgbClr val="2CB8AE"/>
                  </a:solidFill>
                  <a:latin typeface="微軟正黑體" panose="020B0604030504040204" pitchFamily="34" charset="-120"/>
                  <a:cs typeface="Arial" pitchFamily="34" charset="0"/>
                </a:rPr>
                <a:t>溫室氣體盤查執行狀況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46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rgbClr val="2CB8AE"/>
                  </a:solidFill>
                  <a:latin typeface="微軟正黑體"/>
                  <a:cs typeface="Arial" pitchFamily="34" charset="0"/>
                </a:rPr>
                <a:t>2.4</a:t>
              </a:r>
              <a:endParaRPr lang="ko-KR" altLang="en-US" sz="3600" b="1" dirty="0">
                <a:solidFill>
                  <a:srgbClr val="2CB8AE"/>
                </a:solidFill>
                <a:latin typeface="微軟正黑體"/>
                <a:cs typeface="Arial" pitchFamily="34" charset="0"/>
              </a:endParaRPr>
            </a:p>
          </p:txBody>
        </p:sp>
      </p:grpSp>
      <p:sp>
        <p:nvSpPr>
          <p:cNvPr id="47" name="投影片編號版面配置區 8"/>
          <p:cNvSpPr txBox="1">
            <a:spLocks/>
          </p:cNvSpPr>
          <p:nvPr/>
        </p:nvSpPr>
        <p:spPr>
          <a:xfrm>
            <a:off x="9336314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F5C682-4437-42FC-88FA-3681D4FFB8D1}" type="slidenum">
              <a:rPr lang="zh-TW" altLang="en-US" smtClean="0"/>
              <a:pPr/>
              <a:t>2</a:t>
            </a:fld>
            <a:endParaRPr lang="zh-TW" altLang="en-US" dirty="0"/>
          </a:p>
        </p:txBody>
      </p:sp>
      <p:grpSp>
        <p:nvGrpSpPr>
          <p:cNvPr id="51" name="群組 50"/>
          <p:cNvGrpSpPr/>
          <p:nvPr/>
        </p:nvGrpSpPr>
        <p:grpSpPr>
          <a:xfrm>
            <a:off x="5103043" y="4591893"/>
            <a:ext cx="5079194" cy="646331"/>
            <a:chOff x="4418488" y="3986067"/>
            <a:chExt cx="5079194" cy="646331"/>
          </a:xfrm>
        </p:grpSpPr>
        <p:sp>
          <p:nvSpPr>
            <p:cNvPr id="52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6" y="4136614"/>
              <a:ext cx="4352846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cs typeface="Arial" pitchFamily="34" charset="0"/>
                </a:rPr>
                <a:t>申請廠商</a:t>
              </a:r>
              <a:r>
                <a:rPr lang="en-US" altLang="zh-TW" sz="24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cs typeface="Arial" pitchFamily="34" charset="0"/>
                </a:rPr>
                <a:t>-</a:t>
              </a:r>
              <a:r>
                <a:rPr lang="zh-TW" altLang="en-US" sz="24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cs typeface="Arial" pitchFamily="34" charset="0"/>
                </a:rPr>
                <a:t>加分項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不限頁數</a:t>
              </a:r>
              <a:r>
                <a:rPr lang="en-US" altLang="zh-TW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  <a:endPara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53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/>
                  <a:cs typeface="Arial" pitchFamily="34" charset="0"/>
                </a:rPr>
                <a:t>3.1</a:t>
              </a:r>
              <a:endParaRPr lang="ko-KR" altLang="en-US" sz="3600" b="1" dirty="0">
                <a:solidFill>
                  <a:schemeClr val="accent6">
                    <a:lumMod val="75000"/>
                    <a:lumOff val="25000"/>
                  </a:schemeClr>
                </a:solidFill>
                <a:latin typeface="微軟正黑體"/>
                <a:cs typeface="Arial" pitchFamily="34" charset="0"/>
              </a:endParaRPr>
            </a:p>
          </p:txBody>
        </p:sp>
      </p:grpSp>
      <p:grpSp>
        <p:nvGrpSpPr>
          <p:cNvPr id="54" name="群組 53"/>
          <p:cNvGrpSpPr/>
          <p:nvPr/>
        </p:nvGrpSpPr>
        <p:grpSpPr>
          <a:xfrm>
            <a:off x="5103043" y="5128922"/>
            <a:ext cx="5079194" cy="646331"/>
            <a:chOff x="4418488" y="3986067"/>
            <a:chExt cx="5079194" cy="646331"/>
          </a:xfrm>
        </p:grpSpPr>
        <p:sp>
          <p:nvSpPr>
            <p:cNvPr id="55" name="TextBox 88">
              <a:extLst>
                <a:ext uri="{FF2B5EF4-FFF2-40B4-BE49-F238E27FC236}">
                  <a16:creationId xmlns:a16="http://schemas.microsoft.com/office/drawing/2014/main" id="{62890FE0-FF08-42D5-813D-68CAAF6E92EA}"/>
                </a:ext>
              </a:extLst>
            </p:cNvPr>
            <p:cNvSpPr txBox="1"/>
            <p:nvPr/>
          </p:nvSpPr>
          <p:spPr>
            <a:xfrm>
              <a:off x="5144836" y="4136614"/>
              <a:ext cx="4352846" cy="461665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r>
                <a:rPr lang="zh-TW" altLang="en-US" sz="24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cs typeface="Arial" pitchFamily="34" charset="0"/>
                </a:rPr>
                <a:t>申請廠商</a:t>
              </a:r>
              <a:r>
                <a:rPr lang="en-US" altLang="zh-TW" sz="24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cs typeface="Arial" pitchFamily="34" charset="0"/>
                </a:rPr>
                <a:t>-</a:t>
              </a:r>
              <a:r>
                <a:rPr lang="zh-TW" altLang="en-US" sz="24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 panose="020B0604030504040204" pitchFamily="34" charset="-120"/>
                  <a:cs typeface="Arial" pitchFamily="34" charset="0"/>
                </a:rPr>
                <a:t>驗證單位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(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限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1</a:t>
              </a:r>
              <a:r>
                <a:rPr lang="zh-TW" altLang="en-US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頁</a:t>
              </a:r>
              <a:r>
                <a:rPr lang="en-US" altLang="zh-TW" b="1" dirty="0">
                  <a:solidFill>
                    <a:srgbClr val="FF0000"/>
                  </a:solidFill>
                  <a:latin typeface="微軟正黑體" panose="020B0604030504040204" pitchFamily="34" charset="-120"/>
                  <a:cs typeface="Arial" pitchFamily="34" charset="0"/>
                </a:rPr>
                <a:t>)</a:t>
              </a:r>
            </a:p>
          </p:txBody>
        </p:sp>
        <p:sp>
          <p:nvSpPr>
            <p:cNvPr id="56" name="TextBox 89">
              <a:extLst>
                <a:ext uri="{FF2B5EF4-FFF2-40B4-BE49-F238E27FC236}">
                  <a16:creationId xmlns:a16="http://schemas.microsoft.com/office/drawing/2014/main" id="{93F4EA97-0559-483C-B9FC-3CF15181E6D4}"/>
                </a:ext>
              </a:extLst>
            </p:cNvPr>
            <p:cNvSpPr txBox="1"/>
            <p:nvPr/>
          </p:nvSpPr>
          <p:spPr>
            <a:xfrm>
              <a:off x="4418488" y="3986067"/>
              <a:ext cx="938696" cy="646331"/>
            </a:xfrm>
            <a:prstGeom prst="rect">
              <a:avLst/>
            </a:prstGeom>
            <a:noFill/>
          </p:spPr>
          <p:txBody>
            <a:bodyPr wrap="square" lIns="81000" rIns="81000" rtlCol="0">
              <a:spAutoFit/>
            </a:bodyPr>
            <a:lstStyle/>
            <a:p>
              <a:pPr algn="ctr"/>
              <a:r>
                <a:rPr lang="en-US" altLang="zh-TW" sz="3600" b="1" dirty="0">
                  <a:solidFill>
                    <a:schemeClr val="accent6">
                      <a:lumMod val="75000"/>
                      <a:lumOff val="25000"/>
                    </a:schemeClr>
                  </a:solidFill>
                  <a:latin typeface="微軟正黑體"/>
                  <a:cs typeface="Arial" pitchFamily="34" charset="0"/>
                </a:rPr>
                <a:t>3.2</a:t>
              </a:r>
              <a:endParaRPr lang="ko-KR" altLang="en-US" sz="3600" b="1" dirty="0">
                <a:solidFill>
                  <a:schemeClr val="accent6">
                    <a:lumMod val="75000"/>
                    <a:lumOff val="25000"/>
                  </a:schemeClr>
                </a:solidFill>
                <a:latin typeface="微軟正黑體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18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3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1863747" y="195427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1.1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基本資料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9" name="Rectangle 11"/>
          <p:cNvSpPr>
            <a:spLocks noChangeArrowheads="1"/>
          </p:cNvSpPr>
          <p:nvPr/>
        </p:nvSpPr>
        <p:spPr bwMode="auto">
          <a:xfrm>
            <a:off x="1081026" y="1209804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申請廠商名稱</a:t>
            </a:r>
            <a:endParaRPr lang="de-DE" altLang="zh-TW" sz="1400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  <p:grpSp>
        <p:nvGrpSpPr>
          <p:cNvPr id="60" name="群組 59"/>
          <p:cNvGrpSpPr/>
          <p:nvPr/>
        </p:nvGrpSpPr>
        <p:grpSpPr>
          <a:xfrm>
            <a:off x="552011" y="1130490"/>
            <a:ext cx="427704" cy="427704"/>
            <a:chOff x="-113773" y="1956327"/>
            <a:chExt cx="1751546" cy="1751546"/>
          </a:xfrm>
        </p:grpSpPr>
        <p:sp>
          <p:nvSpPr>
            <p:cNvPr id="61" name="Oval 4"/>
            <p:cNvSpPr/>
            <p:nvPr/>
          </p:nvSpPr>
          <p:spPr>
            <a:xfrm>
              <a:off x="-113773" y="1956327"/>
              <a:ext cx="1751546" cy="1751546"/>
            </a:xfrm>
            <a:prstGeom prst="ellipse">
              <a:avLst/>
            </a:prstGeom>
            <a:solidFill>
              <a:srgbClr val="24A8C2"/>
            </a:solidFill>
            <a:ln w="6032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cs typeface="+mn-cs"/>
              </a:endParaRPr>
            </a:p>
          </p:txBody>
        </p:sp>
        <p:sp>
          <p:nvSpPr>
            <p:cNvPr id="62" name="Rounded Rectangle 51">
              <a:extLst>
                <a:ext uri="{FF2B5EF4-FFF2-40B4-BE49-F238E27FC236}">
                  <a16:creationId xmlns:a16="http://schemas.microsoft.com/office/drawing/2014/main" id="{7FAD2FA5-CAA4-4B70-BD32-B6FAA13DAB09}"/>
                </a:ext>
              </a:extLst>
            </p:cNvPr>
            <p:cNvSpPr/>
            <p:nvPr/>
          </p:nvSpPr>
          <p:spPr>
            <a:xfrm rot="16200000" flipH="1">
              <a:off x="272368" y="2320307"/>
              <a:ext cx="987004" cy="929522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cs typeface="+mn-cs"/>
              </a:endParaRPr>
            </a:p>
          </p:txBody>
        </p:sp>
      </p:grpSp>
      <p:sp>
        <p:nvSpPr>
          <p:cNvPr id="63" name="Rectangle 11"/>
          <p:cNvSpPr>
            <a:spLocks noChangeArrowheads="1"/>
          </p:cNvSpPr>
          <p:nvPr/>
        </p:nvSpPr>
        <p:spPr bwMode="auto">
          <a:xfrm>
            <a:off x="1081026" y="1634474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簡報重點：參選廠商介紹與</a:t>
            </a:r>
            <a:r>
              <a:rPr lang="zh-TW" altLang="en-US" b="1" dirty="0" smtClean="0">
                <a:solidFill>
                  <a:srgbClr val="FF6600"/>
                </a:solidFill>
                <a:latin typeface="微軟正黑體" panose="020B0604030504040204" pitchFamily="34" charset="-120"/>
              </a:rPr>
              <a:t>特色</a:t>
            </a:r>
            <a:endParaRPr lang="de-DE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64" name="Rectangle 8"/>
          <p:cNvSpPr txBox="1">
            <a:spLocks noChangeArrowheads="1"/>
          </p:cNvSpPr>
          <p:nvPr/>
        </p:nvSpPr>
        <p:spPr bwMode="auto">
          <a:xfrm>
            <a:off x="1081026" y="2059144"/>
            <a:ext cx="3969945" cy="83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4290" rIns="0" bIns="34290" numCol="1" anchor="t" anchorCtr="0" compatLnSpc="1">
            <a:prstTxWarp prst="textNoShape">
              <a:avLst/>
            </a:prstTxWarp>
          </a:bodyPr>
          <a:lstStyle>
            <a:lvl1pPr marL="190500" indent="-190500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381000" indent="-188913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4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561975" indent="-1793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20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768350" indent="-204788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Char char="-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10509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 marL="15081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6pPr>
            <a:lvl7pPr marL="19653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7pPr>
            <a:lvl8pPr marL="24225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8pPr>
            <a:lvl9pPr marL="2879725" indent="-168275" algn="l" rtl="0" fontAlgn="base">
              <a:spcBef>
                <a:spcPct val="4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 marL="190500" marR="0" lvl="0" indent="-190500" algn="l" defTabSz="914400" rtl="0" eaLnBrk="1" fontAlgn="base" latinLnBrk="0" hangingPunct="1">
              <a:lnSpc>
                <a:spcPct val="100000"/>
              </a:lnSpc>
              <a:spcBef>
                <a:spcPct val="40000"/>
              </a:spcBef>
              <a:spcAft>
                <a:spcPct val="0"/>
              </a:spcAft>
              <a:buClr>
                <a:srgbClr val="82C65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zh-TW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參選廠商基本資料</a:t>
            </a:r>
            <a:endParaRPr kumimoji="0" lang="en-US" altLang="zh-TW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2215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4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747961" y="233085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1.2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組織架構、生產流程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360397" y="1075201"/>
            <a:ext cx="5280060" cy="541098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zh-TW" altLang="zh-TW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生產流程</a:t>
            </a:r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圖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249882" y="1075201"/>
            <a:ext cx="5831603" cy="541098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zh-TW" altLang="zh-TW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廠內組織、與節能推動小組架構</a:t>
            </a:r>
            <a:endParaRPr lang="de-DE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62823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defTabSz="685800">
              <a:spcBef>
                <a:spcPts val="750"/>
              </a:spcBef>
              <a:buFont typeface="Arial" panose="020B0604020202020204" pitchFamily="34" charset="0"/>
            </a:pPr>
            <a:r>
              <a:rPr lang="en-US" altLang="zh-TW" sz="4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1.2</a:t>
            </a:r>
            <a:r>
              <a:rPr lang="zh-TW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、申請廠商</a:t>
            </a:r>
            <a:r>
              <a:rPr lang="en-US" altLang="zh-TW" sz="4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-</a:t>
            </a:r>
            <a:r>
              <a:rPr lang="zh-TW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導入動機及預期效益</a:t>
            </a:r>
            <a:r>
              <a:rPr lang="en-US" altLang="zh-TW" sz="3100" dirty="0">
                <a:solidFill>
                  <a:srgbClr val="FF0000"/>
                </a:solidFill>
                <a:cs typeface="Arial" pitchFamily="34" charset="0"/>
              </a:rPr>
              <a:t>(</a:t>
            </a:r>
            <a:r>
              <a:rPr lang="zh-TW" altLang="en-US" sz="3100" dirty="0">
                <a:solidFill>
                  <a:srgbClr val="FF0000"/>
                </a:solidFill>
                <a:cs typeface="Arial" pitchFamily="34" charset="0"/>
              </a:rPr>
              <a:t>限</a:t>
            </a:r>
            <a:r>
              <a:rPr lang="en-US" altLang="zh-TW" sz="3100" dirty="0">
                <a:solidFill>
                  <a:srgbClr val="FF0000"/>
                </a:solidFill>
                <a:cs typeface="Arial" pitchFamily="34" charset="0"/>
              </a:rPr>
              <a:t>1</a:t>
            </a:r>
            <a:r>
              <a:rPr lang="zh-TW" altLang="en-US" sz="3100" dirty="0">
                <a:solidFill>
                  <a:srgbClr val="FF0000"/>
                </a:solidFill>
                <a:cs typeface="Arial" pitchFamily="34" charset="0"/>
              </a:rPr>
              <a:t>頁</a:t>
            </a:r>
            <a:r>
              <a:rPr lang="en-US" altLang="zh-TW" sz="3100" dirty="0">
                <a:solidFill>
                  <a:srgbClr val="FF0000"/>
                </a:solidFill>
                <a:cs typeface="Arial" pitchFamily="34" charset="0"/>
              </a:rPr>
              <a:t>)</a:t>
            </a:r>
            <a:endParaRPr lang="zh-TW" altLang="en-US" sz="3100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5C682-4437-42FC-88FA-3681D4FFB8D1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5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838200" y="1071513"/>
            <a:ext cx="5694947" cy="239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b="1" dirty="0">
                <a:solidFill>
                  <a:srgbClr val="FF6600"/>
                </a:solidFill>
                <a:latin typeface="微軟正黑體" panose="020B0604030504040204" pitchFamily="34" charset="-120"/>
              </a:rPr>
              <a:t>簡報重點：參選廠商導入動機及預期效益</a:t>
            </a:r>
            <a:endParaRPr lang="de-DE" altLang="zh-TW" b="1" dirty="0">
              <a:solidFill>
                <a:srgbClr val="FF6600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5240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6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747961" y="233085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1.3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-114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能源使用情形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限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頁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029364"/>
              </p:ext>
            </p:extLst>
          </p:nvPr>
        </p:nvGraphicFramePr>
        <p:xfrm>
          <a:off x="188688" y="1723361"/>
          <a:ext cx="5863772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1712687">
                  <a:extLst>
                    <a:ext uri="{9D8B030D-6E8A-4147-A177-3AD203B41FA5}">
                      <a16:colId xmlns:a16="http://schemas.microsoft.com/office/drawing/2014/main" val="864805149"/>
                    </a:ext>
                  </a:extLst>
                </a:gridCol>
                <a:gridCol w="986970">
                  <a:extLst>
                    <a:ext uri="{9D8B030D-6E8A-4147-A177-3AD203B41FA5}">
                      <a16:colId xmlns:a16="http://schemas.microsoft.com/office/drawing/2014/main" val="646019702"/>
                    </a:ext>
                  </a:extLst>
                </a:gridCol>
                <a:gridCol w="1088572">
                  <a:extLst>
                    <a:ext uri="{9D8B030D-6E8A-4147-A177-3AD203B41FA5}">
                      <a16:colId xmlns:a16="http://schemas.microsoft.com/office/drawing/2014/main" val="3646969525"/>
                    </a:ext>
                  </a:extLst>
                </a:gridCol>
                <a:gridCol w="1059543">
                  <a:extLst>
                    <a:ext uri="{9D8B030D-6E8A-4147-A177-3AD203B41FA5}">
                      <a16:colId xmlns:a16="http://schemas.microsoft.com/office/drawing/2014/main" val="236471571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285572918"/>
                    </a:ext>
                  </a:extLst>
                </a:gridCol>
              </a:tblGrid>
              <a:tr h="27940">
                <a:tc>
                  <a:txBody>
                    <a:bodyPr/>
                    <a:lstStyle/>
                    <a:p>
                      <a:pPr marR="30480" algn="ctr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能源種類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年使用量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轉換為公秉油當量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600" kern="150" dirty="0" err="1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kLOE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佔全廠年能源使用比例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能源成本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萬元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225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外購電力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度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37877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自發電力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度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638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天然氣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立方公尺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66126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液化石油氣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公噸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1404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燃料油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公秉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255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柴油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公升</a:t>
                      </a: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78656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汽油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公升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18946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燃料煤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公噸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3942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外購蒸汽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公噸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3491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自產蒸汽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公噸</a:t>
                      </a: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028298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R="30480" algn="ctr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總計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just">
                        <a:lnSpc>
                          <a:spcPts val="2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333772"/>
                  </a:ext>
                </a:extLst>
              </a:tr>
            </a:tbl>
          </a:graphicData>
        </a:graphic>
      </p:graphicFrame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88688" y="1227448"/>
            <a:ext cx="431482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zh-TW" b="1" dirty="0">
                <a:latin typeface="微軟正黑體" panose="020B0604030504040204" pitchFamily="34" charset="-120"/>
              </a:rPr>
              <a:t>(1)</a:t>
            </a:r>
            <a:r>
              <a:rPr lang="zh-TW" altLang="zh-TW" b="1" dirty="0">
                <a:latin typeface="微軟正黑體" panose="020B0604030504040204" pitchFamily="34" charset="-120"/>
              </a:rPr>
              <a:t>能源使用量</a:t>
            </a:r>
            <a:endParaRPr lang="de-DE" altLang="zh-TW" b="1" dirty="0">
              <a:latin typeface="微軟正黑體" panose="020B0604030504040204" pitchFamily="34" charset="-12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6206127" y="1203036"/>
            <a:ext cx="4314825" cy="329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zh-TW" b="1" dirty="0">
                <a:latin typeface="微軟正黑體" panose="020B0604030504040204" pitchFamily="34" charset="-120"/>
              </a:rPr>
              <a:t>(2)</a:t>
            </a:r>
            <a:r>
              <a:rPr lang="zh-TW" altLang="zh-TW" b="1" dirty="0">
                <a:latin typeface="微軟正黑體" panose="020B0604030504040204" pitchFamily="34" charset="-120"/>
              </a:rPr>
              <a:t> </a:t>
            </a:r>
            <a:r>
              <a:rPr lang="zh-TW" altLang="en-US" b="1" dirty="0">
                <a:latin typeface="微軟正黑體" panose="020B0604030504040204" pitchFamily="34" charset="-120"/>
              </a:rPr>
              <a:t>廠內重大耗能設備</a:t>
            </a:r>
            <a:r>
              <a:rPr lang="en-US" altLang="zh-TW" b="1" dirty="0">
                <a:latin typeface="微軟正黑體" panose="020B0604030504040204" pitchFamily="34" charset="-120"/>
              </a:rPr>
              <a:t>(</a:t>
            </a:r>
            <a:r>
              <a:rPr lang="zh-TW" altLang="en-US" b="1" dirty="0">
                <a:latin typeface="微軟正黑體" panose="020B0604030504040204" pitchFamily="34" charset="-120"/>
              </a:rPr>
              <a:t>自行增列</a:t>
            </a:r>
            <a:r>
              <a:rPr lang="en-US" altLang="zh-TW" b="1" dirty="0">
                <a:latin typeface="微軟正黑體" panose="020B0604030504040204" pitchFamily="34" charset="-120"/>
              </a:rPr>
              <a:t>)</a:t>
            </a:r>
            <a:endParaRPr lang="de-DE" altLang="zh-TW" b="1" dirty="0">
              <a:latin typeface="微軟正黑體" panose="020B0604030504040204" pitchFamily="34" charset="-12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976480"/>
              </p:ext>
            </p:extLst>
          </p:nvPr>
        </p:nvGraphicFramePr>
        <p:xfrm>
          <a:off x="6206127" y="1716470"/>
          <a:ext cx="5873387" cy="4121691"/>
        </p:xfrm>
        <a:graphic>
          <a:graphicData uri="http://schemas.openxmlformats.org/drawingml/2006/table">
            <a:tbl>
              <a:tblPr firstRow="1" firstCol="1" bandRow="1"/>
              <a:tblGrid>
                <a:gridCol w="1350010">
                  <a:extLst>
                    <a:ext uri="{9D8B030D-6E8A-4147-A177-3AD203B41FA5}">
                      <a16:colId xmlns:a16="http://schemas.microsoft.com/office/drawing/2014/main" val="1001872310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71223318"/>
                    </a:ext>
                  </a:extLst>
                </a:gridCol>
                <a:gridCol w="450215">
                  <a:extLst>
                    <a:ext uri="{9D8B030D-6E8A-4147-A177-3AD203B41FA5}">
                      <a16:colId xmlns:a16="http://schemas.microsoft.com/office/drawing/2014/main" val="4264961119"/>
                    </a:ext>
                  </a:extLst>
                </a:gridCol>
                <a:gridCol w="482328">
                  <a:extLst>
                    <a:ext uri="{9D8B030D-6E8A-4147-A177-3AD203B41FA5}">
                      <a16:colId xmlns:a16="http://schemas.microsoft.com/office/drawing/2014/main" val="2753047764"/>
                    </a:ext>
                  </a:extLst>
                </a:gridCol>
                <a:gridCol w="867682">
                  <a:extLst>
                    <a:ext uri="{9D8B030D-6E8A-4147-A177-3AD203B41FA5}">
                      <a16:colId xmlns:a16="http://schemas.microsoft.com/office/drawing/2014/main" val="2533163780"/>
                    </a:ext>
                  </a:extLst>
                </a:gridCol>
                <a:gridCol w="540204">
                  <a:extLst>
                    <a:ext uri="{9D8B030D-6E8A-4147-A177-3AD203B41FA5}">
                      <a16:colId xmlns:a16="http://schemas.microsoft.com/office/drawing/2014/main" val="2216854010"/>
                    </a:ext>
                  </a:extLst>
                </a:gridCol>
                <a:gridCol w="624114">
                  <a:extLst>
                    <a:ext uri="{9D8B030D-6E8A-4147-A177-3AD203B41FA5}">
                      <a16:colId xmlns:a16="http://schemas.microsoft.com/office/drawing/2014/main" val="3800172981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1067921851"/>
                    </a:ext>
                  </a:extLst>
                </a:gridCol>
              </a:tblGrid>
              <a:tr h="877685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設備類別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設備</a:t>
                      </a:r>
                    </a:p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名稱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型式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設備年份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設備耗能</a:t>
                      </a:r>
                    </a:p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單位</a:t>
                      </a: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600" kern="15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ex:kW</a:t>
                      </a: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設備數量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年運轉時數</a:t>
                      </a: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(h)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年耗能量</a:t>
                      </a:r>
                    </a:p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單位</a:t>
                      </a: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600" kern="150" dirty="0" err="1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ex:kWh</a:t>
                      </a:r>
                      <a:r>
                        <a:rPr lang="en-US" sz="1600" kern="1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9393262"/>
                  </a:ext>
                </a:extLst>
              </a:tr>
              <a:tr h="858230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zh-TW" sz="1600" kern="15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空調</a:t>
                      </a:r>
                      <a:r>
                        <a:rPr lang="zh-TW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、加熱、空壓、製程動力等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389126"/>
                  </a:ext>
                </a:extLst>
              </a:tr>
              <a:tr h="379639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275128"/>
                  </a:ext>
                </a:extLst>
              </a:tr>
              <a:tr h="401228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705350"/>
                  </a:ext>
                </a:extLst>
              </a:tr>
              <a:tr h="401226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460256"/>
                  </a:ext>
                </a:extLst>
              </a:tr>
              <a:tr h="417946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220087"/>
                  </a:ext>
                </a:extLst>
              </a:tr>
              <a:tr h="417945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346113"/>
                  </a:ext>
                </a:extLst>
              </a:tr>
              <a:tr h="367792"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30480" algn="ctr" defTabSz="914400" rtl="0" eaLnBrk="1" latinLnBrk="0" hangingPunct="1">
                        <a:lnSpc>
                          <a:spcPts val="2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5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endParaRPr lang="zh-TW" sz="1600" kern="15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467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8145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7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0" y="287835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2.1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節能事蹟與相關投資情形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Rectangle 8"/>
          <p:cNvSpPr txBox="1">
            <a:spLocks noChangeArrowheads="1"/>
          </p:cNvSpPr>
          <p:nvPr/>
        </p:nvSpPr>
        <p:spPr>
          <a:xfrm>
            <a:off x="130628" y="957420"/>
            <a:ext cx="6397229" cy="2881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(1)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工廠</a:t>
            </a:r>
            <a:r>
              <a:rPr lang="en-US" altLang="zh-TW" sz="2400" b="1" dirty="0">
                <a:solidFill>
                  <a:srgbClr val="FF0000"/>
                </a:solidFill>
                <a:latin typeface="微軟正黑體" panose="020B0604030504040204" pitchFamily="34" charset="-120"/>
              </a:rPr>
              <a:t>3</a:t>
            </a: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</a:rPr>
              <a:t>年內</a:t>
            </a:r>
            <a:r>
              <a:rPr lang="zh-TW" altLang="en-US" sz="2400" b="1" dirty="0">
                <a:latin typeface="微軟正黑體" panose="020B0604030504040204" pitchFamily="34" charset="-120"/>
              </a:rPr>
              <a:t>投資改善情形</a:t>
            </a:r>
            <a:r>
              <a:rPr lang="en-US" altLang="zh-TW" sz="2400" b="1" dirty="0">
                <a:latin typeface="微軟正黑體" panose="020B0604030504040204" pitchFamily="34" charset="-120"/>
              </a:rPr>
              <a:t>-</a:t>
            </a:r>
            <a:r>
              <a:rPr lang="zh-TW" altLang="en-US" sz="2400" b="1" dirty="0">
                <a:solidFill>
                  <a:srgbClr val="0000FF"/>
                </a:solidFill>
                <a:latin typeface="微軟正黑體" panose="020B0604030504040204" pitchFamily="34" charset="-120"/>
              </a:rPr>
              <a:t>節</a:t>
            </a:r>
            <a:r>
              <a:rPr lang="zh-TW" altLang="en-US" sz="2400" b="1" dirty="0" smtClean="0">
                <a:solidFill>
                  <a:srgbClr val="0000FF"/>
                </a:solidFill>
                <a:latin typeface="微軟正黑體" panose="020B0604030504040204" pitchFamily="34" charset="-120"/>
              </a:rPr>
              <a:t>電類</a:t>
            </a:r>
            <a:endParaRPr lang="en-US" altLang="zh-TW" sz="2400" b="1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718049"/>
              </p:ext>
            </p:extLst>
          </p:nvPr>
        </p:nvGraphicFramePr>
        <p:xfrm>
          <a:off x="233969" y="1332873"/>
          <a:ext cx="11495314" cy="2575580"/>
        </p:xfrm>
        <a:graphic>
          <a:graphicData uri="http://schemas.openxmlformats.org/drawingml/2006/table">
            <a:tbl>
              <a:tblPr firstRow="1" bandRow="1"/>
              <a:tblGrid>
                <a:gridCol w="56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7943">
                  <a:extLst>
                    <a:ext uri="{9D8B030D-6E8A-4147-A177-3AD203B41FA5}">
                      <a16:colId xmlns:a16="http://schemas.microsoft.com/office/drawing/2014/main" val="2849709505"/>
                    </a:ext>
                  </a:extLst>
                </a:gridCol>
                <a:gridCol w="37156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2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34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63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val="384341281"/>
                    </a:ext>
                  </a:extLst>
                </a:gridCol>
                <a:gridCol w="1654628">
                  <a:extLst>
                    <a:ext uri="{9D8B030D-6E8A-4147-A177-3AD203B41FA5}">
                      <a16:colId xmlns:a16="http://schemas.microsoft.com/office/drawing/2014/main" val="3449902092"/>
                    </a:ext>
                  </a:extLst>
                </a:gridCol>
              </a:tblGrid>
              <a:tr h="22860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改善期間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系統類別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改善內容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節電量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(kWh/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節約成本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投資金額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回收年限</a:t>
                      </a:r>
                      <a:endParaRPr lang="en-US" alt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投資方式</a:t>
                      </a:r>
                      <a:endParaRPr lang="en-US" alt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與資金來源</a:t>
                      </a:r>
                    </a:p>
                  </a:txBody>
                  <a:tcPr marL="68589" marR="68589" marT="34295" marB="34295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1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起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迄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381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05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600" b="1" u="none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600" b="1" u="sng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600" b="1" u="sng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600" b="1" u="none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600" b="1" u="sng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317488"/>
              </p:ext>
            </p:extLst>
          </p:nvPr>
        </p:nvGraphicFramePr>
        <p:xfrm>
          <a:off x="233969" y="4230332"/>
          <a:ext cx="11596916" cy="2575580"/>
        </p:xfrm>
        <a:graphic>
          <a:graphicData uri="http://schemas.openxmlformats.org/drawingml/2006/table">
            <a:tbl>
              <a:tblPr firstRow="1" bandRow="1"/>
              <a:tblGrid>
                <a:gridCol w="5945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3951">
                  <a:extLst>
                    <a:ext uri="{9D8B030D-6E8A-4147-A177-3AD203B41FA5}">
                      <a16:colId xmlns:a16="http://schemas.microsoft.com/office/drawing/2014/main" val="2320283425"/>
                    </a:ext>
                  </a:extLst>
                </a:gridCol>
                <a:gridCol w="983951">
                  <a:extLst>
                    <a:ext uri="{9D8B030D-6E8A-4147-A177-3AD203B41FA5}">
                      <a16:colId xmlns:a16="http://schemas.microsoft.com/office/drawing/2014/main" val="4230010143"/>
                    </a:ext>
                  </a:extLst>
                </a:gridCol>
                <a:gridCol w="2755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98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6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5372">
                  <a:extLst>
                    <a:ext uri="{9D8B030D-6E8A-4147-A177-3AD203B41FA5}">
                      <a16:colId xmlns:a16="http://schemas.microsoft.com/office/drawing/2014/main" val="253732078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73159"/>
                    </a:ext>
                  </a:extLst>
                </a:gridCol>
              </a:tblGrid>
              <a:tr h="22860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改善期間</a:t>
                      </a: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系統類別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能源種類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改善內容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</a:t>
                      </a:r>
                      <a:r>
                        <a:rPr lang="zh-TW" altLang="en-US" sz="16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電</a:t>
                      </a:r>
                      <a:r>
                        <a:rPr lang="zh-TW" sz="1600" b="1" kern="1200" dirty="0" smtClean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(kWh/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節約成本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投資金額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回收年限</a:t>
                      </a:r>
                      <a:endParaRPr lang="en-US" alt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投資方式</a:t>
                      </a:r>
                      <a:endParaRPr lang="en-US" alt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與資金來源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起</a:t>
                      </a: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迄</a:t>
                      </a: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381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01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企業獨資</a:t>
                      </a:r>
                      <a:endParaRPr lang="en-US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:_________</a:t>
                      </a: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endParaRPr lang="zh-TW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900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企業獨資</a:t>
                      </a:r>
                      <a:endParaRPr lang="en-US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just" defTabSz="914400" rtl="0" eaLnBrk="1" latinLnBrk="1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:_________</a:t>
                      </a:r>
                      <a:r>
                        <a:rPr lang="zh-TW" altLang="en-US" sz="1600" b="1" kern="1200" dirty="0">
                          <a:solidFill>
                            <a:schemeClr val="dk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endParaRPr lang="zh-TW" altLang="zh-TW" sz="1600" b="1" kern="1200" dirty="0">
                        <a:solidFill>
                          <a:schemeClr val="dk1"/>
                        </a:solidFill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Rectangle 8"/>
          <p:cNvSpPr txBox="1">
            <a:spLocks noChangeArrowheads="1"/>
          </p:cNvSpPr>
          <p:nvPr/>
        </p:nvSpPr>
        <p:spPr>
          <a:xfrm>
            <a:off x="130627" y="3852797"/>
            <a:ext cx="6397229" cy="2881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(2)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工廠</a:t>
            </a:r>
            <a:r>
              <a:rPr lang="en-US" altLang="zh-TW" sz="2400" b="1" dirty="0">
                <a:solidFill>
                  <a:srgbClr val="FF0000"/>
                </a:solidFill>
                <a:latin typeface="微軟正黑體" panose="020B0604030504040204" pitchFamily="34" charset="-120"/>
              </a:rPr>
              <a:t>3</a:t>
            </a: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</a:rPr>
              <a:t>年內</a:t>
            </a:r>
            <a:r>
              <a:rPr lang="zh-TW" altLang="en-US" sz="2400" b="1" dirty="0">
                <a:latin typeface="微軟正黑體" panose="020B0604030504040204" pitchFamily="34" charset="-120"/>
              </a:rPr>
              <a:t>投資改善情形</a:t>
            </a:r>
            <a:r>
              <a:rPr lang="en-US" altLang="zh-TW" sz="2400" b="1" dirty="0" smtClean="0">
                <a:latin typeface="微軟正黑體" panose="020B0604030504040204" pitchFamily="34" charset="-120"/>
              </a:rPr>
              <a:t>-</a:t>
            </a:r>
            <a:r>
              <a:rPr lang="zh-TW" altLang="en-US" sz="2400" b="1" dirty="0" smtClean="0">
                <a:solidFill>
                  <a:srgbClr val="0000FF"/>
                </a:solidFill>
                <a:latin typeface="微軟正黑體" panose="020B0604030504040204" pitchFamily="34" charset="-120"/>
              </a:rPr>
              <a:t>非節電類</a:t>
            </a:r>
            <a:endParaRPr lang="en-US" altLang="zh-TW" sz="2400" b="1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23421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8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0" y="287835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2.1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節能事蹟與相關投資情形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Rectangle 8"/>
          <p:cNvSpPr txBox="1">
            <a:spLocks noChangeArrowheads="1"/>
          </p:cNvSpPr>
          <p:nvPr/>
        </p:nvSpPr>
        <p:spPr>
          <a:xfrm>
            <a:off x="130628" y="1027175"/>
            <a:ext cx="6397229" cy="2881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(3)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是否已建置中央監視</a:t>
            </a:r>
            <a:r>
              <a:rPr lang="en-US" altLang="zh-TW" sz="2400" b="1" dirty="0">
                <a:latin typeface="微軟正黑體" panose="020B0604030504040204" pitchFamily="34" charset="-120"/>
              </a:rPr>
              <a:t>/</a:t>
            </a:r>
            <a:r>
              <a:rPr lang="zh-TW" altLang="en-US" sz="2400" b="1" dirty="0">
                <a:latin typeface="微軟正黑體" panose="020B0604030504040204" pitchFamily="34" charset="-120"/>
              </a:rPr>
              <a:t>監控系統</a:t>
            </a:r>
            <a:r>
              <a:rPr lang="en-US" altLang="zh-TW" sz="2400" b="1" dirty="0">
                <a:latin typeface="微軟正黑體" panose="020B0604030504040204" pitchFamily="34" charset="-120"/>
              </a:rPr>
              <a:t>?</a:t>
            </a:r>
            <a:endParaRPr lang="en-US" altLang="zh-TW" sz="2400" b="1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532834" y="1466912"/>
            <a:ext cx="10913495" cy="508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defTabSz="801688">
              <a:defRPr sz="2400">
                <a:solidFill>
                  <a:schemeClr val="tx1"/>
                </a:solidFill>
                <a:latin typeface="Arial" charset="0"/>
              </a:defRPr>
            </a:lvl1pPr>
            <a:lvl2pPr marL="501650" defTabSz="801688">
              <a:defRPr sz="2400">
                <a:solidFill>
                  <a:schemeClr val="tx1"/>
                </a:solidFill>
                <a:latin typeface="Arial" charset="0"/>
              </a:defRPr>
            </a:lvl2pPr>
            <a:lvl3pPr marL="1001713" defTabSz="801688">
              <a:defRPr sz="2400">
                <a:solidFill>
                  <a:schemeClr val="tx1"/>
                </a:solidFill>
                <a:latin typeface="Arial" charset="0"/>
              </a:defRPr>
            </a:lvl3pPr>
            <a:lvl4pPr marL="1503363" defTabSz="801688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03425" defTabSz="801688">
              <a:defRPr sz="2400">
                <a:solidFill>
                  <a:schemeClr val="tx1"/>
                </a:solidFill>
                <a:latin typeface="Arial" charset="0"/>
              </a:defRPr>
            </a:lvl5pPr>
            <a:lvl6pPr marL="24606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178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3750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32225" defTabSz="8016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簡報重點：中央監視</a:t>
            </a:r>
            <a:r>
              <a:rPr lang="en-US" altLang="zh-TW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監控系統介面架構與示意圖 </a:t>
            </a:r>
            <a:r>
              <a:rPr lang="en-US" altLang="zh-TW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or</a:t>
            </a:r>
            <a:r>
              <a:rPr lang="zh-TW" altLang="en-US" sz="18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規劃等</a:t>
            </a:r>
            <a:r>
              <a:rPr lang="zh-TW" altLang="en-US" sz="1800" b="1" dirty="0" smtClean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、標示監視功能或監控功能</a:t>
            </a:r>
            <a:endParaRPr lang="de-DE" altLang="zh-TW" sz="1800" b="1" dirty="0">
              <a:solidFill>
                <a:srgbClr val="FF66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9725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Placeholder 1"/>
          <p:cNvSpPr txBox="1">
            <a:spLocks/>
          </p:cNvSpPr>
          <p:nvPr/>
        </p:nvSpPr>
        <p:spPr>
          <a:xfrm>
            <a:off x="1647417" y="33215"/>
            <a:ext cx="2427279" cy="469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sz="2400" b="1" dirty="0">
                <a:solidFill>
                  <a:schemeClr val="bg1"/>
                </a:solidFill>
              </a:rPr>
              <a:t>前言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1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9336314" y="6492875"/>
            <a:ext cx="2743200" cy="365125"/>
          </a:xfrm>
        </p:spPr>
        <p:txBody>
          <a:bodyPr/>
          <a:lstStyle/>
          <a:p>
            <a:fld id="{55F5C682-4437-42FC-88FA-3681D4FFB8D1}" type="slidenum">
              <a:rPr lang="zh-TW" altLang="en-US" smtClean="0"/>
              <a:t>9</a:t>
            </a:fld>
            <a:endParaRPr lang="zh-TW" altLang="en-US" dirty="0"/>
          </a:p>
        </p:txBody>
      </p:sp>
      <p:sp>
        <p:nvSpPr>
          <p:cNvPr id="48" name="文本框 441">
            <a:extLst>
              <a:ext uri="{FF2B5EF4-FFF2-40B4-BE49-F238E27FC236}">
                <a16:creationId xmlns:a16="http://schemas.microsoft.com/office/drawing/2014/main" id="{1EC31F8E-7C07-40FF-8907-584BF9D7F9A4}"/>
              </a:ext>
            </a:extLst>
          </p:cNvPr>
          <p:cNvSpPr txBox="1"/>
          <p:nvPr/>
        </p:nvSpPr>
        <p:spPr>
          <a:xfrm>
            <a:off x="8610601" y="-15389"/>
            <a:ext cx="358140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TW" altLang="en-US" sz="2000" b="1" dirty="0">
                <a:solidFill>
                  <a:srgbClr val="FFFF00"/>
                </a:solidFill>
                <a:latin typeface="微軟正黑體" panose="020B0604030504040204" pitchFamily="34" charset="-120"/>
              </a:rPr>
              <a:t>整合型</a:t>
            </a:r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</a:rPr>
              <a:t>能源管理系統示範輔導</a:t>
            </a:r>
            <a:endParaRPr lang="zh-TW" altLang="en-US" sz="20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2" name="文字版面配置區 1"/>
          <p:cNvSpPr txBox="1">
            <a:spLocks/>
          </p:cNvSpPr>
          <p:nvPr/>
        </p:nvSpPr>
        <p:spPr>
          <a:xfrm>
            <a:off x="-406400" y="245757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4050" b="0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2.2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、申請廠商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節能改善之目標設定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不限頁數</a:t>
            </a:r>
            <a:r>
              <a:rPr lang="en-US" altLang="zh-TW" sz="28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28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>
          <a:xfrm>
            <a:off x="0" y="984519"/>
            <a:ext cx="11872686" cy="246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(1)</a:t>
            </a:r>
            <a:r>
              <a:rPr lang="zh-TW" altLang="en-US" sz="2400" b="1" dirty="0">
                <a:latin typeface="微軟正黑體" panose="020B0604030504040204" pitchFamily="34" charset="-120"/>
              </a:rPr>
              <a:t>節能潛力項目</a:t>
            </a:r>
            <a:r>
              <a:rPr lang="en-US" altLang="zh-TW" sz="2400" b="1" dirty="0">
                <a:latin typeface="微軟正黑體" panose="020B0604030504040204" pitchFamily="34" charset="-120"/>
              </a:rPr>
              <a:t>(</a:t>
            </a:r>
            <a:r>
              <a:rPr lang="zh-TW" altLang="en-US" sz="2400" b="1" dirty="0">
                <a:latin typeface="微軟正黑體" panose="020B0604030504040204" pitchFamily="34" charset="-120"/>
              </a:rPr>
              <a:t>請填寫工廠重大耗能設備、系統，未來可做改善項目</a:t>
            </a:r>
            <a:r>
              <a:rPr lang="en-US" altLang="zh-TW" sz="2400" b="1" dirty="0">
                <a:latin typeface="微軟正黑體" panose="020B0604030504040204" pitchFamily="34" charset="-120"/>
              </a:rPr>
              <a:t>)</a:t>
            </a:r>
            <a:endParaRPr lang="en-US" altLang="zh-TW" sz="2400" b="1" dirty="0">
              <a:solidFill>
                <a:srgbClr val="0000FF"/>
              </a:solidFill>
              <a:latin typeface="微軟正黑體" panose="020B0604030504040204" pitchFamily="34" charset="-120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060106"/>
              </p:ext>
            </p:extLst>
          </p:nvPr>
        </p:nvGraphicFramePr>
        <p:xfrm>
          <a:off x="435156" y="1443041"/>
          <a:ext cx="11335930" cy="2455545"/>
        </p:xfrm>
        <a:graphic>
          <a:graphicData uri="http://schemas.openxmlformats.org/drawingml/2006/table">
            <a:tbl>
              <a:tblPr firstRow="1" firstCol="1" bandRow="1"/>
              <a:tblGrid>
                <a:gridCol w="2644524">
                  <a:extLst>
                    <a:ext uri="{9D8B030D-6E8A-4147-A177-3AD203B41FA5}">
                      <a16:colId xmlns:a16="http://schemas.microsoft.com/office/drawing/2014/main" val="370511099"/>
                    </a:ext>
                  </a:extLst>
                </a:gridCol>
                <a:gridCol w="1361691">
                  <a:extLst>
                    <a:ext uri="{9D8B030D-6E8A-4147-A177-3AD203B41FA5}">
                      <a16:colId xmlns:a16="http://schemas.microsoft.com/office/drawing/2014/main" val="8370273"/>
                    </a:ext>
                  </a:extLst>
                </a:gridCol>
                <a:gridCol w="1799772">
                  <a:extLst>
                    <a:ext uri="{9D8B030D-6E8A-4147-A177-3AD203B41FA5}">
                      <a16:colId xmlns:a16="http://schemas.microsoft.com/office/drawing/2014/main" val="2289710844"/>
                    </a:ext>
                  </a:extLst>
                </a:gridCol>
                <a:gridCol w="1480457">
                  <a:extLst>
                    <a:ext uri="{9D8B030D-6E8A-4147-A177-3AD203B41FA5}">
                      <a16:colId xmlns:a16="http://schemas.microsoft.com/office/drawing/2014/main" val="3608174423"/>
                    </a:ext>
                  </a:extLst>
                </a:gridCol>
                <a:gridCol w="1349829">
                  <a:extLst>
                    <a:ext uri="{9D8B030D-6E8A-4147-A177-3AD203B41FA5}">
                      <a16:colId xmlns:a16="http://schemas.microsoft.com/office/drawing/2014/main" val="2778692646"/>
                    </a:ext>
                  </a:extLst>
                </a:gridCol>
                <a:gridCol w="1277257">
                  <a:extLst>
                    <a:ext uri="{9D8B030D-6E8A-4147-A177-3AD203B41FA5}">
                      <a16:colId xmlns:a16="http://schemas.microsoft.com/office/drawing/2014/main" val="188783369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3622352379"/>
                    </a:ext>
                  </a:extLst>
                </a:gridCol>
              </a:tblGrid>
              <a:tr h="22542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系統別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節能改善方法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電力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熱能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空調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空壓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製程</a:t>
                      </a: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其他</a:t>
                      </a: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: _______</a:t>
                      </a:r>
                      <a:endParaRPr lang="zh-TW" sz="16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422587"/>
                  </a:ext>
                </a:extLst>
              </a:tr>
              <a:tr h="1689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能源管理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2405383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設備改善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230575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新設或增設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71750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汰舊換新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72008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保養維護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6451267"/>
                  </a:ext>
                </a:extLst>
              </a:tr>
              <a:tr h="1720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熱回收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370195"/>
                  </a:ext>
                </a:extLst>
              </a:tr>
              <a:tr h="13081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非能源燃燒</a:t>
                      </a: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(</a:t>
                      </a: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耗用</a:t>
                      </a: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)</a:t>
                      </a: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減量措施</a:t>
                      </a: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974316"/>
                  </a:ext>
                </a:extLst>
              </a:tr>
              <a:tr h="26098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1600" b="1" kern="150" dirty="0">
                          <a:effectLst/>
                          <a:latin typeface="+mj-ea"/>
                          <a:ea typeface="+mj-ea"/>
                        </a:rPr>
                        <a:t>其他節能措施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☐:_____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☐:____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☐:_____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☐:______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>
                          <a:effectLst/>
                          <a:latin typeface="+mj-ea"/>
                          <a:ea typeface="+mj-ea"/>
                        </a:rPr>
                        <a:t>☐:______</a:t>
                      </a:r>
                      <a:endParaRPr lang="zh-TW" sz="1600" b="1" kern="15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kern="150" dirty="0">
                          <a:effectLst/>
                          <a:latin typeface="+mj-ea"/>
                          <a:ea typeface="+mj-ea"/>
                        </a:rPr>
                        <a:t>☐:_________</a:t>
                      </a:r>
                      <a:endParaRPr lang="zh-TW" sz="1600" b="1" kern="150" dirty="0">
                        <a:effectLst/>
                        <a:latin typeface="+mj-ea"/>
                        <a:ea typeface="+mj-ea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924103"/>
                  </a:ext>
                </a:extLst>
              </a:tr>
            </a:tbl>
          </a:graphicData>
        </a:graphic>
      </p:graphicFrame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0" y="4003490"/>
            <a:ext cx="11872686" cy="2466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2400" b="1" dirty="0">
                <a:latin typeface="微軟正黑體" panose="020B0604030504040204" pitchFamily="34" charset="-120"/>
              </a:rPr>
              <a:t>(2)</a:t>
            </a:r>
            <a:r>
              <a:rPr lang="zh-TW" altLang="zh-TW" sz="2400" b="1" dirty="0">
                <a:latin typeface="微軟正黑體" panose="020B0604030504040204" pitchFamily="34" charset="-120"/>
              </a:rPr>
              <a:t>未來預計節能改善項目、方向與預計投資金額</a:t>
            </a:r>
            <a:endParaRPr lang="en-US" altLang="zh-TW" sz="2400" b="1" dirty="0">
              <a:latin typeface="微軟正黑體" panose="020B0604030504040204" pitchFamily="34" charset="-120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084852"/>
              </p:ext>
            </p:extLst>
          </p:nvPr>
        </p:nvGraphicFramePr>
        <p:xfrm>
          <a:off x="275772" y="4446881"/>
          <a:ext cx="11495314" cy="1600220"/>
        </p:xfrm>
        <a:graphic>
          <a:graphicData uri="http://schemas.openxmlformats.org/drawingml/2006/table">
            <a:tbl>
              <a:tblPr firstRow="1" bandRow="1"/>
              <a:tblGrid>
                <a:gridCol w="566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3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7943">
                  <a:extLst>
                    <a:ext uri="{9D8B030D-6E8A-4147-A177-3AD203B41FA5}">
                      <a16:colId xmlns:a16="http://schemas.microsoft.com/office/drawing/2014/main" val="2849709505"/>
                    </a:ext>
                  </a:extLst>
                </a:gridCol>
                <a:gridCol w="36285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2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18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9887">
                  <a:extLst>
                    <a:ext uri="{9D8B030D-6E8A-4147-A177-3AD203B41FA5}">
                      <a16:colId xmlns:a16="http://schemas.microsoft.com/office/drawing/2014/main" val="384341281"/>
                    </a:ext>
                  </a:extLst>
                </a:gridCol>
                <a:gridCol w="1654628">
                  <a:extLst>
                    <a:ext uri="{9D8B030D-6E8A-4147-A177-3AD203B41FA5}">
                      <a16:colId xmlns:a16="http://schemas.microsoft.com/office/drawing/2014/main" val="3449902092"/>
                    </a:ext>
                  </a:extLst>
                </a:gridCol>
              </a:tblGrid>
              <a:tr h="22860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改善期間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solidFill>
                            <a:schemeClr val="bg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Arial" pitchFamily="34" charset="0"/>
                        </a:rPr>
                        <a:t>系統類別</a:t>
                      </a: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改善內容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</a:t>
                      </a: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能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量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(kWh</a:t>
                      </a:r>
                      <a:r>
                        <a:rPr lang="en-US" sz="1600" b="1" kern="1200" baseline="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 </a:t>
                      </a:r>
                      <a:r>
                        <a:rPr lang="en-US" alt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or KLOE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節約成本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/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投資金額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萬元</a:t>
                      </a: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回收年限</a:t>
                      </a:r>
                      <a:endParaRPr lang="en-US" alt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(</a:t>
                      </a: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年</a:t>
                      </a:r>
                      <a:r>
                        <a:rPr lang="en-US" altLang="zh-TW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)</a:t>
                      </a:r>
                      <a:endParaRPr lang="zh-TW" altLang="en-US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</a:txBody>
                  <a:tcPr marL="6350" marR="6350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預計投資方式</a:t>
                      </a:r>
                      <a:endParaRPr lang="en-US" altLang="zh-TW" sz="1600" b="1" kern="1200" dirty="0">
                        <a:solidFill>
                          <a:schemeClr val="lt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+mn-cs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solidFill>
                            <a:schemeClr val="lt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與資金來源</a:t>
                      </a:r>
                    </a:p>
                  </a:txBody>
                  <a:tcPr marL="68589" marR="68589" marT="34295" marB="34295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1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起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迄</a:t>
                      </a:r>
                      <a:endParaRPr lang="zh-TW" altLang="en-US" sz="1600" b="1" dirty="0">
                        <a:solidFill>
                          <a:schemeClr val="bg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  <a:cs typeface="Arial" pitchFamily="34" charset="0"/>
                      </a:endParaRPr>
                    </a:p>
                  </a:txBody>
                  <a:tcPr marL="68589" marR="68589" marT="34295" marB="34295">
                    <a:lnL w="12700" cmpd="sng">
                      <a:solidFill>
                        <a:sysClr val="window" lastClr="FFFFFF"/>
                      </a:solidFill>
                    </a:lnL>
                    <a:lnR w="381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sz="1400" b="0" dirty="0">
                        <a:solidFill>
                          <a:schemeClr val="bg1"/>
                        </a:solidFill>
                        <a:latin typeface="+mn-ea"/>
                        <a:ea typeface="+mn-ea"/>
                        <a:cs typeface="Arial" pitchFamily="34" charset="0"/>
                      </a:endParaRPr>
                    </a:p>
                  </a:txBody>
                  <a:tcPr marL="91452" marR="91452" marT="45726" marB="45726"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05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zh-TW" sz="1600" b="1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imes New Roman"/>
                          <a:ea typeface="微軟正黑體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企業獨資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銀行貸款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</a:t>
                      </a:r>
                      <a:r>
                        <a:rPr lang="en-US" altLang="zh-TW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ESCO</a:t>
                      </a: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專案</a:t>
                      </a:r>
                      <a:endParaRPr lang="en-US" altLang="zh-TW" sz="1600" b="1" kern="1200" dirty="0">
                        <a:effectLst/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altLang="en-US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其他</a:t>
                      </a:r>
                      <a:r>
                        <a:rPr lang="en-US" altLang="zh-TW" sz="1600" b="1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:</a:t>
                      </a:r>
                      <a:r>
                        <a:rPr lang="en-US" altLang="zh-TW" sz="1600" b="1" u="none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__________</a:t>
                      </a:r>
                      <a:r>
                        <a:rPr lang="zh-TW" altLang="en-US" sz="1600" b="1" u="sng" kern="1200" dirty="0"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sym typeface="Wingdings" panose="05000000000000000000" pitchFamily="2" charset="2"/>
                        </a:rPr>
                        <a:t> </a:t>
                      </a:r>
                      <a:endParaRPr lang="zh-TW" sz="1600" b="1" u="sng" kern="10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51435" marR="51435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CB8A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6590953"/>
      </p:ext>
    </p:extLst>
  </p:cSld>
  <p:clrMapOvr>
    <a:masterClrMapping/>
  </p:clrMapOvr>
</p:sld>
</file>

<file path=ppt/theme/theme1.xml><?xml version="1.0" encoding="utf-8"?>
<a:theme xmlns:a="http://schemas.openxmlformats.org/drawingml/2006/main" name="111年">
  <a:themeElements>
    <a:clrScheme name="綠色能源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39B2BF"/>
      </a:accent1>
      <a:accent2>
        <a:srgbClr val="49BFB3"/>
      </a:accent2>
      <a:accent3>
        <a:srgbClr val="66D998"/>
      </a:accent3>
      <a:accent4>
        <a:srgbClr val="C1F257"/>
      </a:accent4>
      <a:accent5>
        <a:srgbClr val="CEF280"/>
      </a:accent5>
      <a:accent6>
        <a:srgbClr val="0F3F24"/>
      </a:accent6>
      <a:hlink>
        <a:srgbClr val="56C7AA"/>
      </a:hlink>
      <a:folHlink>
        <a:srgbClr val="59A8D1"/>
      </a:folHlink>
    </a:clrScheme>
    <a:fontScheme name="自訂 2">
      <a:majorFont>
        <a:latin typeface="Times New Roman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11年" id="{B5232EB7-5E74-4AE5-9956-9251C006C543}" vid="{70478387-48F1-4858-9226-A13FB7532895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111年</Template>
  <TotalTime>6534</TotalTime>
  <Words>1870</Words>
  <Application>Microsoft Office PowerPoint</Application>
  <PresentationFormat>寬螢幕</PresentationFormat>
  <Paragraphs>484</Paragraphs>
  <Slides>17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8" baseType="lpstr">
      <vt:lpstr>MS Gothic</vt:lpstr>
      <vt:lpstr>微軟正黑體</vt:lpstr>
      <vt:lpstr>新細明體</vt:lpstr>
      <vt:lpstr>標楷體</vt:lpstr>
      <vt:lpstr>Arial</vt:lpstr>
      <vt:lpstr>Arial Black</vt:lpstr>
      <vt:lpstr>Calibri</vt:lpstr>
      <vt:lpstr>Segoe UI Symbol</vt:lpstr>
      <vt:lpstr>Times New Roman</vt:lpstr>
      <vt:lpstr>Wingdings</vt:lpstr>
      <vt:lpstr>111年</vt:lpstr>
      <vt:lpstr>整合型能源管理示範輔導 OOOOOO股份有限公司-OO廠</vt:lpstr>
      <vt:lpstr>PowerPoint 簡報</vt:lpstr>
      <vt:lpstr>PowerPoint 簡報</vt:lpstr>
      <vt:lpstr>PowerPoint 簡報</vt:lpstr>
      <vt:lpstr>1.2、申請廠商-導入動機及預期效益(限1頁)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綠基會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廖弓普</dc:creator>
  <cp:lastModifiedBy>何宜昕</cp:lastModifiedBy>
  <cp:revision>447</cp:revision>
  <cp:lastPrinted>2024-01-18T09:41:18Z</cp:lastPrinted>
  <dcterms:created xsi:type="dcterms:W3CDTF">2019-08-05T09:07:03Z</dcterms:created>
  <dcterms:modified xsi:type="dcterms:W3CDTF">2026-02-02T02:07:42Z</dcterms:modified>
</cp:coreProperties>
</file>